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6" r:id="rId3"/>
    <p:sldId id="258" r:id="rId4"/>
    <p:sldId id="259" r:id="rId5"/>
    <p:sldId id="294" r:id="rId6"/>
    <p:sldId id="297" r:id="rId7"/>
    <p:sldId id="265" r:id="rId8"/>
    <p:sldId id="260" r:id="rId9"/>
    <p:sldId id="299" r:id="rId10"/>
    <p:sldId id="273" r:id="rId11"/>
    <p:sldId id="300" r:id="rId12"/>
    <p:sldId id="261" r:id="rId13"/>
    <p:sldId id="301" r:id="rId14"/>
    <p:sldId id="304" r:id="rId15"/>
    <p:sldId id="302" r:id="rId16"/>
    <p:sldId id="305" r:id="rId17"/>
    <p:sldId id="262" r:id="rId18"/>
    <p:sldId id="263" r:id="rId19"/>
    <p:sldId id="277"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2" userDrawn="1">
          <p15:clr>
            <a:srgbClr val="A4A3A4"/>
          </p15:clr>
        </p15:guide>
        <p15:guide id="2" pos="3824" userDrawn="1">
          <p15:clr>
            <a:srgbClr val="A4A3A4"/>
          </p15:clr>
        </p15:guide>
        <p15:guide id="3" pos="7378" userDrawn="1">
          <p15:clr>
            <a:srgbClr val="A4A3A4"/>
          </p15:clr>
        </p15:guide>
        <p15:guide id="4" pos="302" userDrawn="1">
          <p15:clr>
            <a:srgbClr val="A4A3A4"/>
          </p15:clr>
        </p15:guide>
        <p15:guide id="5" orient="horz" pos="3974" userDrawn="1">
          <p15:clr>
            <a:srgbClr val="A4A3A4"/>
          </p15:clr>
        </p15:guide>
        <p15:guide id="6" orient="horz" pos="8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A17B"/>
    <a:srgbClr val="FCFCFC"/>
    <a:srgbClr val="595B81"/>
    <a:srgbClr val="A75929"/>
    <a:srgbClr val="D99165"/>
    <a:srgbClr val="E6E6E6"/>
    <a:srgbClr val="94896B"/>
    <a:srgbClr val="B7986A"/>
    <a:srgbClr val="203B59"/>
    <a:srgbClr val="B997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1" autoAdjust="0"/>
    <p:restoredTop sz="94660"/>
  </p:normalViewPr>
  <p:slideViewPr>
    <p:cSldViewPr snapToGrid="0" showGuides="1">
      <p:cViewPr>
        <p:scale>
          <a:sx n="66" d="100"/>
          <a:sy n="66" d="100"/>
        </p:scale>
        <p:origin x="2136" y="1134"/>
      </p:cViewPr>
      <p:guideLst>
        <p:guide orient="horz" pos="2222"/>
        <p:guide pos="3824"/>
        <p:guide pos="7378"/>
        <p:guide pos="302"/>
        <p:guide orient="horz" pos="3974"/>
        <p:guide orient="horz" pos="803"/>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FCFCFC"/>
        </a:solidFill>
        <a:effectLst/>
      </p:bgPr>
    </p:bg>
    <p:spTree>
      <p:nvGrpSpPr>
        <p:cNvPr id="1" name=""/>
        <p:cNvGrpSpPr/>
        <p:nvPr/>
      </p:nvGrpSpPr>
      <p:grpSpPr>
        <a:xfrm>
          <a:off x="0" y="0"/>
          <a:ext cx="0" cy="0"/>
          <a:chOff x="0" y="0"/>
          <a:chExt cx="0" cy="0"/>
        </a:xfrm>
      </p:grpSpPr>
      <p:grpSp>
        <p:nvGrpSpPr>
          <p:cNvPr id="78" name="组合 77"/>
          <p:cNvGrpSpPr/>
          <p:nvPr/>
        </p:nvGrpSpPr>
        <p:grpSpPr>
          <a:xfrm>
            <a:off x="550553" y="5422564"/>
            <a:ext cx="926279" cy="926378"/>
            <a:chOff x="2508885" y="4953571"/>
            <a:chExt cx="889444" cy="889539"/>
          </a:xfrm>
          <a:solidFill>
            <a:srgbClr val="595B81"/>
          </a:solidFill>
        </p:grpSpPr>
        <p:grpSp>
          <p:nvGrpSpPr>
            <p:cNvPr id="24" name="图形 6"/>
            <p:cNvGrpSpPr/>
            <p:nvPr/>
          </p:nvGrpSpPr>
          <p:grpSpPr>
            <a:xfrm>
              <a:off x="2508885" y="4953571"/>
              <a:ext cx="889444" cy="889539"/>
              <a:chOff x="2508885" y="4953571"/>
              <a:chExt cx="889444" cy="889539"/>
            </a:xfrm>
            <a:grpFill/>
          </p:grpSpPr>
          <p:grpSp>
            <p:nvGrpSpPr>
              <p:cNvPr id="25" name="图形 6"/>
              <p:cNvGrpSpPr/>
              <p:nvPr/>
            </p:nvGrpSpPr>
            <p:grpSpPr>
              <a:xfrm>
                <a:off x="2568130" y="4953571"/>
                <a:ext cx="830199" cy="830199"/>
                <a:chOff x="2568130" y="4953571"/>
                <a:chExt cx="830199" cy="830199"/>
              </a:xfrm>
              <a:grpFill/>
            </p:grpSpPr>
            <p:sp>
              <p:nvSpPr>
                <p:cNvPr id="26" name="任意多边形: 形状 25"/>
                <p:cNvSpPr/>
                <p:nvPr/>
              </p:nvSpPr>
              <p:spPr>
                <a:xfrm>
                  <a:off x="2568130" y="5630798"/>
                  <a:ext cx="830199" cy="20955"/>
                </a:xfrm>
                <a:custGeom>
                  <a:avLst/>
                  <a:gdLst>
                    <a:gd name="connsiteX0" fmla="*/ 0 w 830199"/>
                    <a:gd name="connsiteY0" fmla="*/ 0 h 20955"/>
                    <a:gd name="connsiteX1" fmla="*/ 830199 w 830199"/>
                    <a:gd name="connsiteY1" fmla="*/ 0 h 20955"/>
                    <a:gd name="connsiteX2" fmla="*/ 830199 w 830199"/>
                    <a:gd name="connsiteY2" fmla="*/ 20955 h 20955"/>
                    <a:gd name="connsiteX3" fmla="*/ 0 w 830199"/>
                    <a:gd name="connsiteY3" fmla="*/ 20955 h 20955"/>
                  </a:gdLst>
                  <a:ahLst/>
                  <a:cxnLst>
                    <a:cxn ang="0">
                      <a:pos x="connsiteX0" y="connsiteY0"/>
                    </a:cxn>
                    <a:cxn ang="0">
                      <a:pos x="connsiteX1" y="connsiteY1"/>
                    </a:cxn>
                    <a:cxn ang="0">
                      <a:pos x="connsiteX2" y="connsiteY2"/>
                    </a:cxn>
                    <a:cxn ang="0">
                      <a:pos x="connsiteX3" y="connsiteY3"/>
                    </a:cxn>
                  </a:cxnLst>
                  <a:rect l="l" t="t" r="r" b="b"/>
                  <a:pathLst>
                    <a:path w="830199" h="20955">
                      <a:moveTo>
                        <a:pt x="0" y="0"/>
                      </a:moveTo>
                      <a:lnTo>
                        <a:pt x="830199" y="0"/>
                      </a:lnTo>
                      <a:lnTo>
                        <a:pt x="830199" y="20955"/>
                      </a:lnTo>
                      <a:lnTo>
                        <a:pt x="0" y="20955"/>
                      </a:lnTo>
                      <a:close/>
                    </a:path>
                  </a:pathLst>
                </a:custGeom>
                <a:grpFill/>
                <a:ln w="9525" cap="flat">
                  <a:noFill/>
                  <a:prstDash val="solid"/>
                  <a:miter/>
                </a:ln>
              </p:spPr>
              <p:txBody>
                <a:bodyPr rtlCol="0" anchor="ctr"/>
                <a:lstStyle/>
                <a:p>
                  <a:endParaRPr lang="zh-CN" altLang="en-US"/>
                </a:p>
              </p:txBody>
            </p:sp>
            <p:sp>
              <p:nvSpPr>
                <p:cNvPr id="27" name="任意多边形: 形状 26"/>
                <p:cNvSpPr/>
                <p:nvPr/>
              </p:nvSpPr>
              <p:spPr>
                <a:xfrm>
                  <a:off x="2699194" y="4953571"/>
                  <a:ext cx="20955" cy="830199"/>
                </a:xfrm>
                <a:custGeom>
                  <a:avLst/>
                  <a:gdLst>
                    <a:gd name="connsiteX0" fmla="*/ 0 w 20955"/>
                    <a:gd name="connsiteY0" fmla="*/ 0 h 830199"/>
                    <a:gd name="connsiteX1" fmla="*/ 20955 w 20955"/>
                    <a:gd name="connsiteY1" fmla="*/ 0 h 830199"/>
                    <a:gd name="connsiteX2" fmla="*/ 20955 w 20955"/>
                    <a:gd name="connsiteY2" fmla="*/ 830199 h 830199"/>
                    <a:gd name="connsiteX3" fmla="*/ 0 w 20955"/>
                    <a:gd name="connsiteY3" fmla="*/ 830199 h 830199"/>
                  </a:gdLst>
                  <a:ahLst/>
                  <a:cxnLst>
                    <a:cxn ang="0">
                      <a:pos x="connsiteX0" y="connsiteY0"/>
                    </a:cxn>
                    <a:cxn ang="0">
                      <a:pos x="connsiteX1" y="connsiteY1"/>
                    </a:cxn>
                    <a:cxn ang="0">
                      <a:pos x="connsiteX2" y="connsiteY2"/>
                    </a:cxn>
                    <a:cxn ang="0">
                      <a:pos x="connsiteX3" y="connsiteY3"/>
                    </a:cxn>
                  </a:cxnLst>
                  <a:rect l="l" t="t" r="r" b="b"/>
                  <a:pathLst>
                    <a:path w="20955" h="830199">
                      <a:moveTo>
                        <a:pt x="0" y="0"/>
                      </a:moveTo>
                      <a:lnTo>
                        <a:pt x="20955" y="0"/>
                      </a:lnTo>
                      <a:lnTo>
                        <a:pt x="20955" y="830199"/>
                      </a:lnTo>
                      <a:lnTo>
                        <a:pt x="0" y="830199"/>
                      </a:lnTo>
                      <a:close/>
                    </a:path>
                  </a:pathLst>
                </a:custGeom>
                <a:grpFill/>
                <a:ln w="9525" cap="flat">
                  <a:noFill/>
                  <a:prstDash val="solid"/>
                  <a:miter/>
                </a:ln>
              </p:spPr>
              <p:txBody>
                <a:bodyPr rtlCol="0" anchor="ctr"/>
                <a:lstStyle/>
                <a:p>
                  <a:endParaRPr lang="zh-CN" altLang="en-US"/>
                </a:p>
              </p:txBody>
            </p:sp>
          </p:grpSp>
          <p:sp>
            <p:nvSpPr>
              <p:cNvPr id="28" name="任意多边形: 形状 27"/>
              <p:cNvSpPr/>
              <p:nvPr/>
            </p:nvSpPr>
            <p:spPr>
              <a:xfrm>
                <a:off x="2508885" y="5724619"/>
                <a:ext cx="118491" cy="118491"/>
              </a:xfrm>
              <a:custGeom>
                <a:avLst/>
                <a:gdLst>
                  <a:gd name="connsiteX0" fmla="*/ 0 w 118491"/>
                  <a:gd name="connsiteY0" fmla="*/ 0 h 118491"/>
                  <a:gd name="connsiteX1" fmla="*/ 118491 w 118491"/>
                  <a:gd name="connsiteY1" fmla="*/ 0 h 118491"/>
                  <a:gd name="connsiteX2" fmla="*/ 118491 w 118491"/>
                  <a:gd name="connsiteY2" fmla="*/ 118491 h 118491"/>
                  <a:gd name="connsiteX3" fmla="*/ 0 w 118491"/>
                  <a:gd name="connsiteY3" fmla="*/ 118491 h 118491"/>
                </a:gdLst>
                <a:ahLst/>
                <a:cxnLst>
                  <a:cxn ang="0">
                    <a:pos x="connsiteX0" y="connsiteY0"/>
                  </a:cxn>
                  <a:cxn ang="0">
                    <a:pos x="connsiteX1" y="connsiteY1"/>
                  </a:cxn>
                  <a:cxn ang="0">
                    <a:pos x="connsiteX2" y="connsiteY2"/>
                  </a:cxn>
                  <a:cxn ang="0">
                    <a:pos x="connsiteX3" y="connsiteY3"/>
                  </a:cxn>
                </a:cxnLst>
                <a:rect l="l" t="t" r="r" b="b"/>
                <a:pathLst>
                  <a:path w="118491" h="118491">
                    <a:moveTo>
                      <a:pt x="0" y="0"/>
                    </a:moveTo>
                    <a:lnTo>
                      <a:pt x="118491" y="0"/>
                    </a:lnTo>
                    <a:lnTo>
                      <a:pt x="118491" y="118491"/>
                    </a:lnTo>
                    <a:lnTo>
                      <a:pt x="0" y="118491"/>
                    </a:lnTo>
                    <a:close/>
                  </a:path>
                </a:pathLst>
              </a:custGeom>
              <a:grpFill/>
              <a:ln w="9525" cap="flat">
                <a:noFill/>
                <a:prstDash val="solid"/>
                <a:miter/>
              </a:ln>
            </p:spPr>
            <p:txBody>
              <a:bodyPr rtlCol="0" anchor="ctr"/>
              <a:lstStyle/>
              <a:p>
                <a:endParaRPr lang="zh-CN" altLang="en-US"/>
              </a:p>
            </p:txBody>
          </p:sp>
          <p:sp>
            <p:nvSpPr>
              <p:cNvPr id="29" name="任意多边形: 形状 28"/>
              <p:cNvSpPr/>
              <p:nvPr/>
            </p:nvSpPr>
            <p:spPr>
              <a:xfrm>
                <a:off x="2616898" y="5159406"/>
                <a:ext cx="20955" cy="389667"/>
              </a:xfrm>
              <a:custGeom>
                <a:avLst/>
                <a:gdLst>
                  <a:gd name="connsiteX0" fmla="*/ 0 w 20955"/>
                  <a:gd name="connsiteY0" fmla="*/ 0 h 389667"/>
                  <a:gd name="connsiteX1" fmla="*/ 20955 w 20955"/>
                  <a:gd name="connsiteY1" fmla="*/ 0 h 389667"/>
                  <a:gd name="connsiteX2" fmla="*/ 20955 w 20955"/>
                  <a:gd name="connsiteY2" fmla="*/ 389668 h 389667"/>
                  <a:gd name="connsiteX3" fmla="*/ 0 w 20955"/>
                  <a:gd name="connsiteY3" fmla="*/ 389668 h 389667"/>
                </a:gdLst>
                <a:ahLst/>
                <a:cxnLst>
                  <a:cxn ang="0">
                    <a:pos x="connsiteX0" y="connsiteY0"/>
                  </a:cxn>
                  <a:cxn ang="0">
                    <a:pos x="connsiteX1" y="connsiteY1"/>
                  </a:cxn>
                  <a:cxn ang="0">
                    <a:pos x="connsiteX2" y="connsiteY2"/>
                  </a:cxn>
                  <a:cxn ang="0">
                    <a:pos x="connsiteX3" y="connsiteY3"/>
                  </a:cxn>
                </a:cxnLst>
                <a:rect l="l" t="t" r="r" b="b"/>
                <a:pathLst>
                  <a:path w="20955" h="389667">
                    <a:moveTo>
                      <a:pt x="0" y="0"/>
                    </a:moveTo>
                    <a:lnTo>
                      <a:pt x="20955" y="0"/>
                    </a:lnTo>
                    <a:lnTo>
                      <a:pt x="20955" y="389668"/>
                    </a:lnTo>
                    <a:lnTo>
                      <a:pt x="0" y="389668"/>
                    </a:lnTo>
                    <a:close/>
                  </a:path>
                </a:pathLst>
              </a:custGeom>
              <a:grpFill/>
              <a:ln w="9525" cap="flat">
                <a:noFill/>
                <a:prstDash val="solid"/>
                <a:miter/>
              </a:ln>
            </p:spPr>
            <p:txBody>
              <a:bodyPr rtlCol="0" anchor="ctr"/>
              <a:lstStyle/>
              <a:p>
                <a:endParaRPr lang="zh-CN" altLang="en-US"/>
              </a:p>
            </p:txBody>
          </p:sp>
          <p:sp>
            <p:nvSpPr>
              <p:cNvPr id="30" name="任意多边形: 形状 29"/>
              <p:cNvSpPr/>
              <p:nvPr/>
            </p:nvSpPr>
            <p:spPr>
              <a:xfrm>
                <a:off x="2796254" y="5714142"/>
                <a:ext cx="389667" cy="20955"/>
              </a:xfrm>
              <a:custGeom>
                <a:avLst/>
                <a:gdLst>
                  <a:gd name="connsiteX0" fmla="*/ 0 w 389667"/>
                  <a:gd name="connsiteY0" fmla="*/ 0 h 20955"/>
                  <a:gd name="connsiteX1" fmla="*/ 389668 w 389667"/>
                  <a:gd name="connsiteY1" fmla="*/ 0 h 20955"/>
                  <a:gd name="connsiteX2" fmla="*/ 389668 w 389667"/>
                  <a:gd name="connsiteY2" fmla="*/ 20955 h 20955"/>
                  <a:gd name="connsiteX3" fmla="*/ 0 w 389667"/>
                  <a:gd name="connsiteY3" fmla="*/ 20955 h 20955"/>
                </a:gdLst>
                <a:ahLst/>
                <a:cxnLst>
                  <a:cxn ang="0">
                    <a:pos x="connsiteX0" y="connsiteY0"/>
                  </a:cxn>
                  <a:cxn ang="0">
                    <a:pos x="connsiteX1" y="connsiteY1"/>
                  </a:cxn>
                  <a:cxn ang="0">
                    <a:pos x="connsiteX2" y="connsiteY2"/>
                  </a:cxn>
                  <a:cxn ang="0">
                    <a:pos x="connsiteX3" y="connsiteY3"/>
                  </a:cxn>
                </a:cxnLst>
                <a:rect l="l" t="t" r="r" b="b"/>
                <a:pathLst>
                  <a:path w="389667" h="20955">
                    <a:moveTo>
                      <a:pt x="0" y="0"/>
                    </a:moveTo>
                    <a:lnTo>
                      <a:pt x="389668" y="0"/>
                    </a:lnTo>
                    <a:lnTo>
                      <a:pt x="389668" y="20955"/>
                    </a:lnTo>
                    <a:lnTo>
                      <a:pt x="0" y="20955"/>
                    </a:lnTo>
                    <a:close/>
                  </a:path>
                </a:pathLst>
              </a:custGeom>
              <a:grpFill/>
              <a:ln w="9525" cap="flat">
                <a:noFill/>
                <a:prstDash val="solid"/>
                <a:miter/>
              </a:ln>
            </p:spPr>
            <p:txBody>
              <a:bodyPr rtlCol="0" anchor="ctr"/>
              <a:lstStyle/>
              <a:p>
                <a:endParaRPr lang="zh-CN" altLang="en-US"/>
              </a:p>
            </p:txBody>
          </p:sp>
        </p:grpSp>
        <p:grpSp>
          <p:nvGrpSpPr>
            <p:cNvPr id="55" name="图形 6"/>
            <p:cNvGrpSpPr/>
            <p:nvPr/>
          </p:nvGrpSpPr>
          <p:grpSpPr>
            <a:xfrm>
              <a:off x="2706270" y="5156153"/>
              <a:ext cx="483079" cy="488678"/>
              <a:chOff x="2706270" y="5156153"/>
              <a:chExt cx="483079" cy="488678"/>
            </a:xfrm>
            <a:grpFill/>
          </p:grpSpPr>
          <p:sp>
            <p:nvSpPr>
              <p:cNvPr id="56" name="任意多边形: 形状 55"/>
              <p:cNvSpPr/>
              <p:nvPr/>
            </p:nvSpPr>
            <p:spPr>
              <a:xfrm rot="-2679581">
                <a:off x="2943054" y="5061685"/>
                <a:ext cx="9525" cy="677613"/>
              </a:xfrm>
              <a:custGeom>
                <a:avLst/>
                <a:gdLst>
                  <a:gd name="connsiteX0" fmla="*/ 0 w 9525"/>
                  <a:gd name="connsiteY0" fmla="*/ 0 h 677613"/>
                  <a:gd name="connsiteX1" fmla="*/ 9525 w 9525"/>
                  <a:gd name="connsiteY1" fmla="*/ 0 h 677613"/>
                  <a:gd name="connsiteX2" fmla="*/ 9525 w 9525"/>
                  <a:gd name="connsiteY2" fmla="*/ 677614 h 677613"/>
                  <a:gd name="connsiteX3" fmla="*/ 0 w 9525"/>
                  <a:gd name="connsiteY3" fmla="*/ 677614 h 677613"/>
                </a:gdLst>
                <a:ahLst/>
                <a:cxnLst>
                  <a:cxn ang="0">
                    <a:pos x="connsiteX0" y="connsiteY0"/>
                  </a:cxn>
                  <a:cxn ang="0">
                    <a:pos x="connsiteX1" y="connsiteY1"/>
                  </a:cxn>
                  <a:cxn ang="0">
                    <a:pos x="connsiteX2" y="connsiteY2"/>
                  </a:cxn>
                  <a:cxn ang="0">
                    <a:pos x="connsiteX3" y="connsiteY3"/>
                  </a:cxn>
                </a:cxnLst>
                <a:rect l="l" t="t" r="r" b="b"/>
                <a:pathLst>
                  <a:path w="9525" h="677613">
                    <a:moveTo>
                      <a:pt x="0" y="0"/>
                    </a:moveTo>
                    <a:lnTo>
                      <a:pt x="9525" y="0"/>
                    </a:lnTo>
                    <a:lnTo>
                      <a:pt x="9525" y="677614"/>
                    </a:lnTo>
                    <a:lnTo>
                      <a:pt x="0" y="677614"/>
                    </a:lnTo>
                    <a:close/>
                  </a:path>
                </a:pathLst>
              </a:custGeom>
              <a:grpFill/>
              <a:ln w="9525" cap="flat">
                <a:noFill/>
                <a:prstDash val="solid"/>
                <a:miter/>
              </a:ln>
            </p:spPr>
            <p:txBody>
              <a:bodyPr rtlCol="0" anchor="ctr"/>
              <a:lstStyle/>
              <a:p>
                <a:endParaRPr lang="zh-CN" altLang="en-US"/>
              </a:p>
            </p:txBody>
          </p:sp>
          <p:sp>
            <p:nvSpPr>
              <p:cNvPr id="57" name="任意多边形: 形状 56"/>
              <p:cNvSpPr/>
              <p:nvPr/>
            </p:nvSpPr>
            <p:spPr>
              <a:xfrm rot="-2679581">
                <a:off x="2884894" y="5203121"/>
                <a:ext cx="9525" cy="512163"/>
              </a:xfrm>
              <a:custGeom>
                <a:avLst/>
                <a:gdLst>
                  <a:gd name="connsiteX0" fmla="*/ 0 w 9525"/>
                  <a:gd name="connsiteY0" fmla="*/ 0 h 512163"/>
                  <a:gd name="connsiteX1" fmla="*/ 9525 w 9525"/>
                  <a:gd name="connsiteY1" fmla="*/ 0 h 512163"/>
                  <a:gd name="connsiteX2" fmla="*/ 9525 w 9525"/>
                  <a:gd name="connsiteY2" fmla="*/ 512164 h 512163"/>
                  <a:gd name="connsiteX3" fmla="*/ 0 w 9525"/>
                  <a:gd name="connsiteY3" fmla="*/ 512164 h 512163"/>
                </a:gdLst>
                <a:ahLst/>
                <a:cxnLst>
                  <a:cxn ang="0">
                    <a:pos x="connsiteX0" y="connsiteY0"/>
                  </a:cxn>
                  <a:cxn ang="0">
                    <a:pos x="connsiteX1" y="connsiteY1"/>
                  </a:cxn>
                  <a:cxn ang="0">
                    <a:pos x="connsiteX2" y="connsiteY2"/>
                  </a:cxn>
                  <a:cxn ang="0">
                    <a:pos x="connsiteX3" y="connsiteY3"/>
                  </a:cxn>
                </a:cxnLst>
                <a:rect l="l" t="t" r="r" b="b"/>
                <a:pathLst>
                  <a:path w="9525" h="512163">
                    <a:moveTo>
                      <a:pt x="0" y="0"/>
                    </a:moveTo>
                    <a:lnTo>
                      <a:pt x="9525" y="0"/>
                    </a:lnTo>
                    <a:lnTo>
                      <a:pt x="9525" y="512164"/>
                    </a:lnTo>
                    <a:lnTo>
                      <a:pt x="0" y="512164"/>
                    </a:lnTo>
                    <a:close/>
                  </a:path>
                </a:pathLst>
              </a:custGeom>
              <a:grpFill/>
              <a:ln w="9525" cap="flat">
                <a:noFill/>
                <a:prstDash val="solid"/>
                <a:miter/>
              </a:ln>
            </p:spPr>
            <p:txBody>
              <a:bodyPr rtlCol="0" anchor="ctr"/>
              <a:lstStyle/>
              <a:p>
                <a:endParaRPr lang="zh-CN" altLang="en-US"/>
              </a:p>
            </p:txBody>
          </p:sp>
          <p:sp>
            <p:nvSpPr>
              <p:cNvPr id="58" name="任意多边形: 形状 57"/>
              <p:cNvSpPr/>
              <p:nvPr/>
            </p:nvSpPr>
            <p:spPr>
              <a:xfrm rot="-2679581">
                <a:off x="2827044" y="5345086"/>
                <a:ext cx="9525" cy="346331"/>
              </a:xfrm>
              <a:custGeom>
                <a:avLst/>
                <a:gdLst>
                  <a:gd name="connsiteX0" fmla="*/ 0 w 9525"/>
                  <a:gd name="connsiteY0" fmla="*/ 0 h 346331"/>
                  <a:gd name="connsiteX1" fmla="*/ 9525 w 9525"/>
                  <a:gd name="connsiteY1" fmla="*/ 0 h 346331"/>
                  <a:gd name="connsiteX2" fmla="*/ 9525 w 9525"/>
                  <a:gd name="connsiteY2" fmla="*/ 346331 h 346331"/>
                  <a:gd name="connsiteX3" fmla="*/ 0 w 9525"/>
                  <a:gd name="connsiteY3" fmla="*/ 346331 h 346331"/>
                </a:gdLst>
                <a:ahLst/>
                <a:cxnLst>
                  <a:cxn ang="0">
                    <a:pos x="connsiteX0" y="connsiteY0"/>
                  </a:cxn>
                  <a:cxn ang="0">
                    <a:pos x="connsiteX1" y="connsiteY1"/>
                  </a:cxn>
                  <a:cxn ang="0">
                    <a:pos x="connsiteX2" y="connsiteY2"/>
                  </a:cxn>
                  <a:cxn ang="0">
                    <a:pos x="connsiteX3" y="connsiteY3"/>
                  </a:cxn>
                </a:cxnLst>
                <a:rect l="l" t="t" r="r" b="b"/>
                <a:pathLst>
                  <a:path w="9525" h="346331">
                    <a:moveTo>
                      <a:pt x="0" y="0"/>
                    </a:moveTo>
                    <a:lnTo>
                      <a:pt x="9525" y="0"/>
                    </a:lnTo>
                    <a:lnTo>
                      <a:pt x="9525" y="346331"/>
                    </a:lnTo>
                    <a:lnTo>
                      <a:pt x="0" y="346331"/>
                    </a:lnTo>
                    <a:close/>
                  </a:path>
                </a:pathLst>
              </a:custGeom>
              <a:grpFill/>
              <a:ln w="9525" cap="flat">
                <a:noFill/>
                <a:prstDash val="solid"/>
                <a:miter/>
              </a:ln>
            </p:spPr>
            <p:txBody>
              <a:bodyPr rtlCol="0" anchor="ctr"/>
              <a:lstStyle/>
              <a:p>
                <a:endParaRPr lang="zh-CN" altLang="en-US"/>
              </a:p>
            </p:txBody>
          </p:sp>
          <p:sp>
            <p:nvSpPr>
              <p:cNvPr id="59" name="任意多边形: 形状 58"/>
              <p:cNvSpPr/>
              <p:nvPr/>
            </p:nvSpPr>
            <p:spPr>
              <a:xfrm rot="-2674961">
                <a:off x="2768714" y="5485962"/>
                <a:ext cx="9524" cy="181155"/>
              </a:xfrm>
              <a:custGeom>
                <a:avLst/>
                <a:gdLst>
                  <a:gd name="connsiteX0" fmla="*/ 0 w 9524"/>
                  <a:gd name="connsiteY0" fmla="*/ 0 h 181155"/>
                  <a:gd name="connsiteX1" fmla="*/ 9524 w 9524"/>
                  <a:gd name="connsiteY1" fmla="*/ 0 h 181155"/>
                  <a:gd name="connsiteX2" fmla="*/ 9524 w 9524"/>
                  <a:gd name="connsiteY2" fmla="*/ 181156 h 181155"/>
                  <a:gd name="connsiteX3" fmla="*/ 0 w 9524"/>
                  <a:gd name="connsiteY3" fmla="*/ 181156 h 181155"/>
                </a:gdLst>
                <a:ahLst/>
                <a:cxnLst>
                  <a:cxn ang="0">
                    <a:pos x="connsiteX0" y="connsiteY0"/>
                  </a:cxn>
                  <a:cxn ang="0">
                    <a:pos x="connsiteX1" y="connsiteY1"/>
                  </a:cxn>
                  <a:cxn ang="0">
                    <a:pos x="connsiteX2" y="connsiteY2"/>
                  </a:cxn>
                  <a:cxn ang="0">
                    <a:pos x="connsiteX3" y="connsiteY3"/>
                  </a:cxn>
                </a:cxnLst>
                <a:rect l="l" t="t" r="r" b="b"/>
                <a:pathLst>
                  <a:path w="9524" h="181155">
                    <a:moveTo>
                      <a:pt x="0" y="0"/>
                    </a:moveTo>
                    <a:lnTo>
                      <a:pt x="9524" y="0"/>
                    </a:lnTo>
                    <a:lnTo>
                      <a:pt x="9524" y="181156"/>
                    </a:lnTo>
                    <a:lnTo>
                      <a:pt x="0" y="181156"/>
                    </a:lnTo>
                    <a:close/>
                  </a:path>
                </a:pathLst>
              </a:custGeom>
              <a:grpFill/>
              <a:ln w="9524" cap="flat">
                <a:noFill/>
                <a:prstDash val="solid"/>
                <a:miter/>
              </a:ln>
            </p:spPr>
            <p:txBody>
              <a:bodyPr rtlCol="0" anchor="ctr"/>
              <a:lstStyle/>
              <a:p>
                <a:endParaRPr lang="zh-CN" altLang="en-US"/>
              </a:p>
            </p:txBody>
          </p:sp>
        </p:grpSp>
      </p:grpSp>
      <p:grpSp>
        <p:nvGrpSpPr>
          <p:cNvPr id="77" name="组合 76"/>
          <p:cNvGrpSpPr/>
          <p:nvPr/>
        </p:nvGrpSpPr>
        <p:grpSpPr>
          <a:xfrm>
            <a:off x="550553" y="516012"/>
            <a:ext cx="926279" cy="926180"/>
            <a:chOff x="2508885" y="1013745"/>
            <a:chExt cx="889444" cy="889349"/>
          </a:xfrm>
          <a:solidFill>
            <a:srgbClr val="595B81"/>
          </a:solidFill>
        </p:grpSpPr>
        <p:grpSp>
          <p:nvGrpSpPr>
            <p:cNvPr id="31" name="图形 6"/>
            <p:cNvGrpSpPr/>
            <p:nvPr/>
          </p:nvGrpSpPr>
          <p:grpSpPr>
            <a:xfrm>
              <a:off x="2508885" y="1013745"/>
              <a:ext cx="889444" cy="889349"/>
              <a:chOff x="2508885" y="1013745"/>
              <a:chExt cx="889444" cy="889349"/>
            </a:xfrm>
            <a:grpFill/>
          </p:grpSpPr>
          <p:grpSp>
            <p:nvGrpSpPr>
              <p:cNvPr id="32" name="图形 6"/>
              <p:cNvGrpSpPr/>
              <p:nvPr/>
            </p:nvGrpSpPr>
            <p:grpSpPr>
              <a:xfrm>
                <a:off x="2568130" y="1072895"/>
                <a:ext cx="830199" cy="830199"/>
                <a:chOff x="2568130" y="1072895"/>
                <a:chExt cx="830199" cy="830199"/>
              </a:xfrm>
              <a:grpFill/>
            </p:grpSpPr>
            <p:sp>
              <p:nvSpPr>
                <p:cNvPr id="33" name="任意多边形: 形状 32"/>
                <p:cNvSpPr/>
                <p:nvPr/>
              </p:nvSpPr>
              <p:spPr>
                <a:xfrm>
                  <a:off x="2568130" y="1204912"/>
                  <a:ext cx="830199" cy="20955"/>
                </a:xfrm>
                <a:custGeom>
                  <a:avLst/>
                  <a:gdLst>
                    <a:gd name="connsiteX0" fmla="*/ 0 w 830199"/>
                    <a:gd name="connsiteY0" fmla="*/ 0 h 20955"/>
                    <a:gd name="connsiteX1" fmla="*/ 830199 w 830199"/>
                    <a:gd name="connsiteY1" fmla="*/ 0 h 20955"/>
                    <a:gd name="connsiteX2" fmla="*/ 830199 w 830199"/>
                    <a:gd name="connsiteY2" fmla="*/ 20955 h 20955"/>
                    <a:gd name="connsiteX3" fmla="*/ 0 w 830199"/>
                    <a:gd name="connsiteY3" fmla="*/ 20955 h 20955"/>
                  </a:gdLst>
                  <a:ahLst/>
                  <a:cxnLst>
                    <a:cxn ang="0">
                      <a:pos x="connsiteX0" y="connsiteY0"/>
                    </a:cxn>
                    <a:cxn ang="0">
                      <a:pos x="connsiteX1" y="connsiteY1"/>
                    </a:cxn>
                    <a:cxn ang="0">
                      <a:pos x="connsiteX2" y="connsiteY2"/>
                    </a:cxn>
                    <a:cxn ang="0">
                      <a:pos x="connsiteX3" y="connsiteY3"/>
                    </a:cxn>
                  </a:cxnLst>
                  <a:rect l="l" t="t" r="r" b="b"/>
                  <a:pathLst>
                    <a:path w="830199" h="20955">
                      <a:moveTo>
                        <a:pt x="0" y="0"/>
                      </a:moveTo>
                      <a:lnTo>
                        <a:pt x="830199" y="0"/>
                      </a:lnTo>
                      <a:lnTo>
                        <a:pt x="830199" y="20955"/>
                      </a:lnTo>
                      <a:lnTo>
                        <a:pt x="0" y="20955"/>
                      </a:lnTo>
                      <a:close/>
                    </a:path>
                  </a:pathLst>
                </a:custGeom>
                <a:grpFill/>
                <a:ln w="9525" cap="flat">
                  <a:noFill/>
                  <a:prstDash val="solid"/>
                  <a:miter/>
                </a:ln>
              </p:spPr>
              <p:txBody>
                <a:bodyPr rtlCol="0" anchor="ctr"/>
                <a:lstStyle/>
                <a:p>
                  <a:endParaRPr lang="zh-CN" altLang="en-US"/>
                </a:p>
              </p:txBody>
            </p:sp>
            <p:sp>
              <p:nvSpPr>
                <p:cNvPr id="34" name="任意多边形: 形状 33"/>
                <p:cNvSpPr/>
                <p:nvPr/>
              </p:nvSpPr>
              <p:spPr>
                <a:xfrm>
                  <a:off x="2699194" y="1072895"/>
                  <a:ext cx="20955" cy="830199"/>
                </a:xfrm>
                <a:custGeom>
                  <a:avLst/>
                  <a:gdLst>
                    <a:gd name="connsiteX0" fmla="*/ 0 w 20955"/>
                    <a:gd name="connsiteY0" fmla="*/ 0 h 830199"/>
                    <a:gd name="connsiteX1" fmla="*/ 20955 w 20955"/>
                    <a:gd name="connsiteY1" fmla="*/ 0 h 830199"/>
                    <a:gd name="connsiteX2" fmla="*/ 20955 w 20955"/>
                    <a:gd name="connsiteY2" fmla="*/ 830199 h 830199"/>
                    <a:gd name="connsiteX3" fmla="*/ 0 w 20955"/>
                    <a:gd name="connsiteY3" fmla="*/ 830199 h 830199"/>
                  </a:gdLst>
                  <a:ahLst/>
                  <a:cxnLst>
                    <a:cxn ang="0">
                      <a:pos x="connsiteX0" y="connsiteY0"/>
                    </a:cxn>
                    <a:cxn ang="0">
                      <a:pos x="connsiteX1" y="connsiteY1"/>
                    </a:cxn>
                    <a:cxn ang="0">
                      <a:pos x="connsiteX2" y="connsiteY2"/>
                    </a:cxn>
                    <a:cxn ang="0">
                      <a:pos x="connsiteX3" y="connsiteY3"/>
                    </a:cxn>
                  </a:cxnLst>
                  <a:rect l="l" t="t" r="r" b="b"/>
                  <a:pathLst>
                    <a:path w="20955" h="830199">
                      <a:moveTo>
                        <a:pt x="0" y="0"/>
                      </a:moveTo>
                      <a:lnTo>
                        <a:pt x="20955" y="0"/>
                      </a:lnTo>
                      <a:lnTo>
                        <a:pt x="20955" y="830199"/>
                      </a:lnTo>
                      <a:lnTo>
                        <a:pt x="0" y="830199"/>
                      </a:lnTo>
                      <a:close/>
                    </a:path>
                  </a:pathLst>
                </a:custGeom>
                <a:grpFill/>
                <a:ln w="9525" cap="flat">
                  <a:noFill/>
                  <a:prstDash val="solid"/>
                  <a:miter/>
                </a:ln>
              </p:spPr>
              <p:txBody>
                <a:bodyPr rtlCol="0" anchor="ctr"/>
                <a:lstStyle/>
                <a:p>
                  <a:endParaRPr lang="zh-CN" altLang="en-US"/>
                </a:p>
              </p:txBody>
            </p:sp>
          </p:grpSp>
          <p:sp>
            <p:nvSpPr>
              <p:cNvPr id="35" name="任意多边形: 形状 34"/>
              <p:cNvSpPr/>
              <p:nvPr/>
            </p:nvSpPr>
            <p:spPr>
              <a:xfrm>
                <a:off x="2508885" y="1013745"/>
                <a:ext cx="118491" cy="118491"/>
              </a:xfrm>
              <a:custGeom>
                <a:avLst/>
                <a:gdLst>
                  <a:gd name="connsiteX0" fmla="*/ 0 w 118491"/>
                  <a:gd name="connsiteY0" fmla="*/ 0 h 118491"/>
                  <a:gd name="connsiteX1" fmla="*/ 118491 w 118491"/>
                  <a:gd name="connsiteY1" fmla="*/ 0 h 118491"/>
                  <a:gd name="connsiteX2" fmla="*/ 118491 w 118491"/>
                  <a:gd name="connsiteY2" fmla="*/ 118491 h 118491"/>
                  <a:gd name="connsiteX3" fmla="*/ 0 w 118491"/>
                  <a:gd name="connsiteY3" fmla="*/ 118491 h 118491"/>
                </a:gdLst>
                <a:ahLst/>
                <a:cxnLst>
                  <a:cxn ang="0">
                    <a:pos x="connsiteX0" y="connsiteY0"/>
                  </a:cxn>
                  <a:cxn ang="0">
                    <a:pos x="connsiteX1" y="connsiteY1"/>
                  </a:cxn>
                  <a:cxn ang="0">
                    <a:pos x="connsiteX2" y="connsiteY2"/>
                  </a:cxn>
                  <a:cxn ang="0">
                    <a:pos x="connsiteX3" y="connsiteY3"/>
                  </a:cxn>
                </a:cxnLst>
                <a:rect l="l" t="t" r="r" b="b"/>
                <a:pathLst>
                  <a:path w="118491" h="118491">
                    <a:moveTo>
                      <a:pt x="0" y="0"/>
                    </a:moveTo>
                    <a:lnTo>
                      <a:pt x="118491" y="0"/>
                    </a:lnTo>
                    <a:lnTo>
                      <a:pt x="118491" y="118491"/>
                    </a:lnTo>
                    <a:lnTo>
                      <a:pt x="0" y="118491"/>
                    </a:lnTo>
                    <a:close/>
                  </a:path>
                </a:pathLst>
              </a:custGeom>
              <a:grpFill/>
              <a:ln w="9525" cap="flat">
                <a:noFill/>
                <a:prstDash val="solid"/>
                <a:miter/>
              </a:ln>
            </p:spPr>
            <p:txBody>
              <a:bodyPr rtlCol="0" anchor="ctr"/>
              <a:lstStyle/>
              <a:p>
                <a:endParaRPr lang="zh-CN" altLang="en-US"/>
              </a:p>
            </p:txBody>
          </p:sp>
          <p:sp>
            <p:nvSpPr>
              <p:cNvPr id="36" name="任意多边形: 形状 35"/>
              <p:cNvSpPr/>
              <p:nvPr/>
            </p:nvSpPr>
            <p:spPr>
              <a:xfrm>
                <a:off x="2616898" y="1307686"/>
                <a:ext cx="20955" cy="389667"/>
              </a:xfrm>
              <a:custGeom>
                <a:avLst/>
                <a:gdLst>
                  <a:gd name="connsiteX0" fmla="*/ 0 w 20955"/>
                  <a:gd name="connsiteY0" fmla="*/ 0 h 389667"/>
                  <a:gd name="connsiteX1" fmla="*/ 20955 w 20955"/>
                  <a:gd name="connsiteY1" fmla="*/ 0 h 389667"/>
                  <a:gd name="connsiteX2" fmla="*/ 20955 w 20955"/>
                  <a:gd name="connsiteY2" fmla="*/ 389668 h 389667"/>
                  <a:gd name="connsiteX3" fmla="*/ 0 w 20955"/>
                  <a:gd name="connsiteY3" fmla="*/ 389668 h 389667"/>
                </a:gdLst>
                <a:ahLst/>
                <a:cxnLst>
                  <a:cxn ang="0">
                    <a:pos x="connsiteX0" y="connsiteY0"/>
                  </a:cxn>
                  <a:cxn ang="0">
                    <a:pos x="connsiteX1" y="connsiteY1"/>
                  </a:cxn>
                  <a:cxn ang="0">
                    <a:pos x="connsiteX2" y="connsiteY2"/>
                  </a:cxn>
                  <a:cxn ang="0">
                    <a:pos x="connsiteX3" y="connsiteY3"/>
                  </a:cxn>
                </a:cxnLst>
                <a:rect l="l" t="t" r="r" b="b"/>
                <a:pathLst>
                  <a:path w="20955" h="389667">
                    <a:moveTo>
                      <a:pt x="0" y="0"/>
                    </a:moveTo>
                    <a:lnTo>
                      <a:pt x="20955" y="0"/>
                    </a:lnTo>
                    <a:lnTo>
                      <a:pt x="20955" y="389668"/>
                    </a:lnTo>
                    <a:lnTo>
                      <a:pt x="0" y="389668"/>
                    </a:lnTo>
                    <a:close/>
                  </a:path>
                </a:pathLst>
              </a:custGeom>
              <a:grpFill/>
              <a:ln w="9525" cap="flat">
                <a:noFill/>
                <a:prstDash val="solid"/>
                <a:miter/>
              </a:ln>
            </p:spPr>
            <p:txBody>
              <a:bodyPr rtlCol="0" anchor="ctr"/>
              <a:lstStyle/>
              <a:p>
                <a:endParaRPr lang="zh-CN" altLang="en-US"/>
              </a:p>
            </p:txBody>
          </p:sp>
          <p:sp>
            <p:nvSpPr>
              <p:cNvPr id="37" name="任意多边形: 形状 36"/>
              <p:cNvSpPr/>
              <p:nvPr/>
            </p:nvSpPr>
            <p:spPr>
              <a:xfrm>
                <a:off x="2796254" y="1121663"/>
                <a:ext cx="389667" cy="20955"/>
              </a:xfrm>
              <a:custGeom>
                <a:avLst/>
                <a:gdLst>
                  <a:gd name="connsiteX0" fmla="*/ 0 w 389667"/>
                  <a:gd name="connsiteY0" fmla="*/ 0 h 20955"/>
                  <a:gd name="connsiteX1" fmla="*/ 389668 w 389667"/>
                  <a:gd name="connsiteY1" fmla="*/ 0 h 20955"/>
                  <a:gd name="connsiteX2" fmla="*/ 389668 w 389667"/>
                  <a:gd name="connsiteY2" fmla="*/ 20955 h 20955"/>
                  <a:gd name="connsiteX3" fmla="*/ 0 w 389667"/>
                  <a:gd name="connsiteY3" fmla="*/ 20955 h 20955"/>
                </a:gdLst>
                <a:ahLst/>
                <a:cxnLst>
                  <a:cxn ang="0">
                    <a:pos x="connsiteX0" y="connsiteY0"/>
                  </a:cxn>
                  <a:cxn ang="0">
                    <a:pos x="connsiteX1" y="connsiteY1"/>
                  </a:cxn>
                  <a:cxn ang="0">
                    <a:pos x="connsiteX2" y="connsiteY2"/>
                  </a:cxn>
                  <a:cxn ang="0">
                    <a:pos x="connsiteX3" y="connsiteY3"/>
                  </a:cxn>
                </a:cxnLst>
                <a:rect l="l" t="t" r="r" b="b"/>
                <a:pathLst>
                  <a:path w="389667" h="20955">
                    <a:moveTo>
                      <a:pt x="0" y="0"/>
                    </a:moveTo>
                    <a:lnTo>
                      <a:pt x="389668" y="0"/>
                    </a:lnTo>
                    <a:lnTo>
                      <a:pt x="389668" y="20955"/>
                    </a:lnTo>
                    <a:lnTo>
                      <a:pt x="0" y="20955"/>
                    </a:lnTo>
                    <a:close/>
                  </a:path>
                </a:pathLst>
              </a:custGeom>
              <a:grpFill/>
              <a:ln w="9525" cap="flat">
                <a:noFill/>
                <a:prstDash val="solid"/>
                <a:miter/>
              </a:ln>
            </p:spPr>
            <p:txBody>
              <a:bodyPr rtlCol="0" anchor="ctr"/>
              <a:lstStyle/>
              <a:p>
                <a:endParaRPr lang="zh-CN" altLang="en-US"/>
              </a:p>
            </p:txBody>
          </p:sp>
        </p:grpSp>
        <p:grpSp>
          <p:nvGrpSpPr>
            <p:cNvPr id="60" name="图形 6"/>
            <p:cNvGrpSpPr/>
            <p:nvPr/>
          </p:nvGrpSpPr>
          <p:grpSpPr>
            <a:xfrm>
              <a:off x="2711849" y="1212083"/>
              <a:ext cx="483266" cy="488477"/>
              <a:chOff x="2711849" y="1212083"/>
              <a:chExt cx="483266" cy="488477"/>
            </a:xfrm>
            <a:grpFill/>
          </p:grpSpPr>
          <p:sp>
            <p:nvSpPr>
              <p:cNvPr id="61" name="任意多边形: 形状 60"/>
              <p:cNvSpPr/>
              <p:nvPr/>
            </p:nvSpPr>
            <p:spPr>
              <a:xfrm rot="-2718961">
                <a:off x="2614676" y="1451559"/>
                <a:ext cx="677612" cy="9525"/>
              </a:xfrm>
              <a:custGeom>
                <a:avLst/>
                <a:gdLst>
                  <a:gd name="connsiteX0" fmla="*/ 0 w 677612"/>
                  <a:gd name="connsiteY0" fmla="*/ 0 h 9525"/>
                  <a:gd name="connsiteX1" fmla="*/ 677612 w 677612"/>
                  <a:gd name="connsiteY1" fmla="*/ 0 h 9525"/>
                  <a:gd name="connsiteX2" fmla="*/ 677612 w 677612"/>
                  <a:gd name="connsiteY2" fmla="*/ 9525 h 9525"/>
                  <a:gd name="connsiteX3" fmla="*/ 0 w 677612"/>
                  <a:gd name="connsiteY3" fmla="*/ 9525 h 9525"/>
                </a:gdLst>
                <a:ahLst/>
                <a:cxnLst>
                  <a:cxn ang="0">
                    <a:pos x="connsiteX0" y="connsiteY0"/>
                  </a:cxn>
                  <a:cxn ang="0">
                    <a:pos x="connsiteX1" y="connsiteY1"/>
                  </a:cxn>
                  <a:cxn ang="0">
                    <a:pos x="connsiteX2" y="connsiteY2"/>
                  </a:cxn>
                  <a:cxn ang="0">
                    <a:pos x="connsiteX3" y="connsiteY3"/>
                  </a:cxn>
                </a:cxnLst>
                <a:rect l="l" t="t" r="r" b="b"/>
                <a:pathLst>
                  <a:path w="677612" h="9525">
                    <a:moveTo>
                      <a:pt x="0" y="0"/>
                    </a:moveTo>
                    <a:lnTo>
                      <a:pt x="677612" y="0"/>
                    </a:lnTo>
                    <a:lnTo>
                      <a:pt x="677612" y="9525"/>
                    </a:lnTo>
                    <a:lnTo>
                      <a:pt x="0" y="9525"/>
                    </a:lnTo>
                    <a:close/>
                  </a:path>
                </a:pathLst>
              </a:custGeom>
              <a:grpFill/>
              <a:ln w="9525" cap="flat">
                <a:noFill/>
                <a:prstDash val="solid"/>
                <a:miter/>
              </a:ln>
            </p:spPr>
            <p:txBody>
              <a:bodyPr rtlCol="0" anchor="ctr"/>
              <a:lstStyle/>
              <a:p>
                <a:endParaRPr lang="zh-CN" altLang="en-US"/>
              </a:p>
            </p:txBody>
          </p:sp>
          <p:sp>
            <p:nvSpPr>
              <p:cNvPr id="62" name="任意多边形: 形状 61"/>
              <p:cNvSpPr/>
              <p:nvPr/>
            </p:nvSpPr>
            <p:spPr>
              <a:xfrm rot="-2718961">
                <a:off x="2639292" y="1392798"/>
                <a:ext cx="512162" cy="9525"/>
              </a:xfrm>
              <a:custGeom>
                <a:avLst/>
                <a:gdLst>
                  <a:gd name="connsiteX0" fmla="*/ 0 w 512162"/>
                  <a:gd name="connsiteY0" fmla="*/ 0 h 9525"/>
                  <a:gd name="connsiteX1" fmla="*/ 512162 w 512162"/>
                  <a:gd name="connsiteY1" fmla="*/ 0 h 9525"/>
                  <a:gd name="connsiteX2" fmla="*/ 512162 w 512162"/>
                  <a:gd name="connsiteY2" fmla="*/ 9525 h 9525"/>
                  <a:gd name="connsiteX3" fmla="*/ 0 w 512162"/>
                  <a:gd name="connsiteY3" fmla="*/ 9525 h 9525"/>
                </a:gdLst>
                <a:ahLst/>
                <a:cxnLst>
                  <a:cxn ang="0">
                    <a:pos x="connsiteX0" y="connsiteY0"/>
                  </a:cxn>
                  <a:cxn ang="0">
                    <a:pos x="connsiteX1" y="connsiteY1"/>
                  </a:cxn>
                  <a:cxn ang="0">
                    <a:pos x="connsiteX2" y="connsiteY2"/>
                  </a:cxn>
                  <a:cxn ang="0">
                    <a:pos x="connsiteX3" y="connsiteY3"/>
                  </a:cxn>
                </a:cxnLst>
                <a:rect l="l" t="t" r="r" b="b"/>
                <a:pathLst>
                  <a:path w="512162" h="9525">
                    <a:moveTo>
                      <a:pt x="0" y="0"/>
                    </a:moveTo>
                    <a:lnTo>
                      <a:pt x="512162" y="0"/>
                    </a:lnTo>
                    <a:lnTo>
                      <a:pt x="512162" y="9525"/>
                    </a:lnTo>
                    <a:lnTo>
                      <a:pt x="0" y="9525"/>
                    </a:lnTo>
                    <a:close/>
                  </a:path>
                </a:pathLst>
              </a:custGeom>
              <a:grpFill/>
              <a:ln w="9525" cap="flat">
                <a:noFill/>
                <a:prstDash val="solid"/>
                <a:miter/>
              </a:ln>
            </p:spPr>
            <p:txBody>
              <a:bodyPr rtlCol="0" anchor="ctr"/>
              <a:lstStyle/>
              <a:p>
                <a:endParaRPr lang="zh-CN" altLang="en-US"/>
              </a:p>
            </p:txBody>
          </p:sp>
          <p:sp>
            <p:nvSpPr>
              <p:cNvPr id="63" name="任意多边形: 形状 62"/>
              <p:cNvSpPr/>
              <p:nvPr/>
            </p:nvSpPr>
            <p:spPr>
              <a:xfrm rot="-2718719">
                <a:off x="2664135" y="1333797"/>
                <a:ext cx="346306" cy="9524"/>
              </a:xfrm>
              <a:custGeom>
                <a:avLst/>
                <a:gdLst>
                  <a:gd name="connsiteX0" fmla="*/ 0 w 346306"/>
                  <a:gd name="connsiteY0" fmla="*/ 0 h 9524"/>
                  <a:gd name="connsiteX1" fmla="*/ 346306 w 346306"/>
                  <a:gd name="connsiteY1" fmla="*/ 0 h 9524"/>
                  <a:gd name="connsiteX2" fmla="*/ 346306 w 346306"/>
                  <a:gd name="connsiteY2" fmla="*/ 9524 h 9524"/>
                  <a:gd name="connsiteX3" fmla="*/ 0 w 346306"/>
                  <a:gd name="connsiteY3" fmla="*/ 9524 h 9524"/>
                </a:gdLst>
                <a:ahLst/>
                <a:cxnLst>
                  <a:cxn ang="0">
                    <a:pos x="connsiteX0" y="connsiteY0"/>
                  </a:cxn>
                  <a:cxn ang="0">
                    <a:pos x="connsiteX1" y="connsiteY1"/>
                  </a:cxn>
                  <a:cxn ang="0">
                    <a:pos x="connsiteX2" y="connsiteY2"/>
                  </a:cxn>
                  <a:cxn ang="0">
                    <a:pos x="connsiteX3" y="connsiteY3"/>
                  </a:cxn>
                </a:cxnLst>
                <a:rect l="l" t="t" r="r" b="b"/>
                <a:pathLst>
                  <a:path w="346306" h="9524">
                    <a:moveTo>
                      <a:pt x="0" y="0"/>
                    </a:moveTo>
                    <a:lnTo>
                      <a:pt x="346306" y="0"/>
                    </a:lnTo>
                    <a:lnTo>
                      <a:pt x="346306" y="9524"/>
                    </a:lnTo>
                    <a:lnTo>
                      <a:pt x="0" y="9524"/>
                    </a:lnTo>
                    <a:close/>
                  </a:path>
                </a:pathLst>
              </a:custGeom>
              <a:grpFill/>
              <a:ln w="9524" cap="flat">
                <a:noFill/>
                <a:prstDash val="solid"/>
                <a:miter/>
              </a:ln>
            </p:spPr>
            <p:txBody>
              <a:bodyPr rtlCol="0" anchor="ctr"/>
              <a:lstStyle/>
              <a:p>
                <a:endParaRPr lang="zh-CN" altLang="en-US"/>
              </a:p>
            </p:txBody>
          </p:sp>
          <p:sp>
            <p:nvSpPr>
              <p:cNvPr id="64" name="任意多边形: 形状 63"/>
              <p:cNvSpPr/>
              <p:nvPr/>
            </p:nvSpPr>
            <p:spPr>
              <a:xfrm rot="-2723581">
                <a:off x="2688661" y="1275185"/>
                <a:ext cx="181155" cy="9524"/>
              </a:xfrm>
              <a:custGeom>
                <a:avLst/>
                <a:gdLst>
                  <a:gd name="connsiteX0" fmla="*/ 0 w 181155"/>
                  <a:gd name="connsiteY0" fmla="*/ 0 h 9524"/>
                  <a:gd name="connsiteX1" fmla="*/ 181155 w 181155"/>
                  <a:gd name="connsiteY1" fmla="*/ 0 h 9524"/>
                  <a:gd name="connsiteX2" fmla="*/ 181155 w 181155"/>
                  <a:gd name="connsiteY2" fmla="*/ 9524 h 9524"/>
                  <a:gd name="connsiteX3" fmla="*/ 0 w 181155"/>
                  <a:gd name="connsiteY3" fmla="*/ 9524 h 9524"/>
                </a:gdLst>
                <a:ahLst/>
                <a:cxnLst>
                  <a:cxn ang="0">
                    <a:pos x="connsiteX0" y="connsiteY0"/>
                  </a:cxn>
                  <a:cxn ang="0">
                    <a:pos x="connsiteX1" y="connsiteY1"/>
                  </a:cxn>
                  <a:cxn ang="0">
                    <a:pos x="connsiteX2" y="connsiteY2"/>
                  </a:cxn>
                  <a:cxn ang="0">
                    <a:pos x="connsiteX3" y="connsiteY3"/>
                  </a:cxn>
                </a:cxnLst>
                <a:rect l="l" t="t" r="r" b="b"/>
                <a:pathLst>
                  <a:path w="181155" h="9524">
                    <a:moveTo>
                      <a:pt x="0" y="0"/>
                    </a:moveTo>
                    <a:lnTo>
                      <a:pt x="181155" y="0"/>
                    </a:lnTo>
                    <a:lnTo>
                      <a:pt x="181155" y="9524"/>
                    </a:lnTo>
                    <a:lnTo>
                      <a:pt x="0" y="9524"/>
                    </a:lnTo>
                    <a:close/>
                  </a:path>
                </a:pathLst>
              </a:custGeom>
              <a:grpFill/>
              <a:ln w="9524" cap="flat">
                <a:noFill/>
                <a:prstDash val="solid"/>
                <a:miter/>
              </a:ln>
            </p:spPr>
            <p:txBody>
              <a:bodyPr rtlCol="0" anchor="ctr"/>
              <a:lstStyle/>
              <a:p>
                <a:endParaRPr lang="zh-CN" altLang="en-US"/>
              </a:p>
            </p:txBody>
          </p:sp>
        </p:grpSp>
      </p:grpSp>
      <p:grpSp>
        <p:nvGrpSpPr>
          <p:cNvPr id="80" name="组合 79"/>
          <p:cNvGrpSpPr/>
          <p:nvPr userDrawn="1"/>
        </p:nvGrpSpPr>
        <p:grpSpPr>
          <a:xfrm>
            <a:off x="10779439" y="516012"/>
            <a:ext cx="926180" cy="926180"/>
            <a:chOff x="8764047" y="1013745"/>
            <a:chExt cx="889349" cy="889349"/>
          </a:xfrm>
          <a:solidFill>
            <a:srgbClr val="595B81"/>
          </a:solidFill>
        </p:grpSpPr>
        <p:grpSp>
          <p:nvGrpSpPr>
            <p:cNvPr id="39" name="图形 6"/>
            <p:cNvGrpSpPr/>
            <p:nvPr/>
          </p:nvGrpSpPr>
          <p:grpSpPr>
            <a:xfrm>
              <a:off x="8764047" y="1013745"/>
              <a:ext cx="889349" cy="889349"/>
              <a:chOff x="8764047" y="1013745"/>
              <a:chExt cx="889349" cy="889349"/>
            </a:xfrm>
            <a:grpFill/>
          </p:grpSpPr>
          <p:grpSp>
            <p:nvGrpSpPr>
              <p:cNvPr id="40" name="图形 6"/>
              <p:cNvGrpSpPr/>
              <p:nvPr/>
            </p:nvGrpSpPr>
            <p:grpSpPr>
              <a:xfrm>
                <a:off x="8764047" y="1072895"/>
                <a:ext cx="830198" cy="830199"/>
                <a:chOff x="8764047" y="1072895"/>
                <a:chExt cx="830198" cy="830199"/>
              </a:xfrm>
              <a:grpFill/>
            </p:grpSpPr>
            <p:sp>
              <p:nvSpPr>
                <p:cNvPr id="41" name="任意多边形: 形状 40"/>
                <p:cNvSpPr/>
                <p:nvPr/>
              </p:nvSpPr>
              <p:spPr>
                <a:xfrm>
                  <a:off x="8764047" y="1204912"/>
                  <a:ext cx="830198" cy="20955"/>
                </a:xfrm>
                <a:custGeom>
                  <a:avLst/>
                  <a:gdLst>
                    <a:gd name="connsiteX0" fmla="*/ 0 w 830198"/>
                    <a:gd name="connsiteY0" fmla="*/ 0 h 20955"/>
                    <a:gd name="connsiteX1" fmla="*/ 830199 w 830198"/>
                    <a:gd name="connsiteY1" fmla="*/ 0 h 20955"/>
                    <a:gd name="connsiteX2" fmla="*/ 830199 w 830198"/>
                    <a:gd name="connsiteY2" fmla="*/ 20955 h 20955"/>
                    <a:gd name="connsiteX3" fmla="*/ 0 w 830198"/>
                    <a:gd name="connsiteY3" fmla="*/ 20955 h 20955"/>
                  </a:gdLst>
                  <a:ahLst/>
                  <a:cxnLst>
                    <a:cxn ang="0">
                      <a:pos x="connsiteX0" y="connsiteY0"/>
                    </a:cxn>
                    <a:cxn ang="0">
                      <a:pos x="connsiteX1" y="connsiteY1"/>
                    </a:cxn>
                    <a:cxn ang="0">
                      <a:pos x="connsiteX2" y="connsiteY2"/>
                    </a:cxn>
                    <a:cxn ang="0">
                      <a:pos x="connsiteX3" y="connsiteY3"/>
                    </a:cxn>
                  </a:cxnLst>
                  <a:rect l="l" t="t" r="r" b="b"/>
                  <a:pathLst>
                    <a:path w="830198" h="20955">
                      <a:moveTo>
                        <a:pt x="0" y="0"/>
                      </a:moveTo>
                      <a:lnTo>
                        <a:pt x="830199" y="0"/>
                      </a:lnTo>
                      <a:lnTo>
                        <a:pt x="830199" y="20955"/>
                      </a:lnTo>
                      <a:lnTo>
                        <a:pt x="0" y="20955"/>
                      </a:lnTo>
                      <a:close/>
                    </a:path>
                  </a:pathLst>
                </a:custGeom>
                <a:grpFill/>
                <a:ln w="9525" cap="flat">
                  <a:noFill/>
                  <a:prstDash val="solid"/>
                  <a:miter/>
                </a:ln>
              </p:spPr>
              <p:txBody>
                <a:bodyPr rtlCol="0" anchor="ctr"/>
                <a:lstStyle/>
                <a:p>
                  <a:endParaRPr lang="zh-CN" altLang="en-US"/>
                </a:p>
              </p:txBody>
            </p:sp>
            <p:sp>
              <p:nvSpPr>
                <p:cNvPr id="42" name="任意多边形: 形状 41"/>
                <p:cNvSpPr/>
                <p:nvPr/>
              </p:nvSpPr>
              <p:spPr>
                <a:xfrm>
                  <a:off x="9442227" y="1072895"/>
                  <a:ext cx="20955" cy="830199"/>
                </a:xfrm>
                <a:custGeom>
                  <a:avLst/>
                  <a:gdLst>
                    <a:gd name="connsiteX0" fmla="*/ 0 w 20955"/>
                    <a:gd name="connsiteY0" fmla="*/ 0 h 830199"/>
                    <a:gd name="connsiteX1" fmla="*/ 20955 w 20955"/>
                    <a:gd name="connsiteY1" fmla="*/ 0 h 830199"/>
                    <a:gd name="connsiteX2" fmla="*/ 20955 w 20955"/>
                    <a:gd name="connsiteY2" fmla="*/ 830199 h 830199"/>
                    <a:gd name="connsiteX3" fmla="*/ 0 w 20955"/>
                    <a:gd name="connsiteY3" fmla="*/ 830199 h 830199"/>
                  </a:gdLst>
                  <a:ahLst/>
                  <a:cxnLst>
                    <a:cxn ang="0">
                      <a:pos x="connsiteX0" y="connsiteY0"/>
                    </a:cxn>
                    <a:cxn ang="0">
                      <a:pos x="connsiteX1" y="connsiteY1"/>
                    </a:cxn>
                    <a:cxn ang="0">
                      <a:pos x="connsiteX2" y="connsiteY2"/>
                    </a:cxn>
                    <a:cxn ang="0">
                      <a:pos x="connsiteX3" y="connsiteY3"/>
                    </a:cxn>
                  </a:cxnLst>
                  <a:rect l="l" t="t" r="r" b="b"/>
                  <a:pathLst>
                    <a:path w="20955" h="830199">
                      <a:moveTo>
                        <a:pt x="0" y="0"/>
                      </a:moveTo>
                      <a:lnTo>
                        <a:pt x="20955" y="0"/>
                      </a:lnTo>
                      <a:lnTo>
                        <a:pt x="20955" y="830199"/>
                      </a:lnTo>
                      <a:lnTo>
                        <a:pt x="0" y="830199"/>
                      </a:lnTo>
                      <a:close/>
                    </a:path>
                  </a:pathLst>
                </a:custGeom>
                <a:grpFill/>
                <a:ln w="9525" cap="flat">
                  <a:noFill/>
                  <a:prstDash val="solid"/>
                  <a:miter/>
                </a:ln>
              </p:spPr>
              <p:txBody>
                <a:bodyPr rtlCol="0" anchor="ctr"/>
                <a:lstStyle/>
                <a:p>
                  <a:endParaRPr lang="zh-CN" altLang="en-US"/>
                </a:p>
              </p:txBody>
            </p:sp>
          </p:grpSp>
          <p:sp>
            <p:nvSpPr>
              <p:cNvPr id="43" name="任意多边形: 形状 42"/>
              <p:cNvSpPr/>
              <p:nvPr/>
            </p:nvSpPr>
            <p:spPr>
              <a:xfrm>
                <a:off x="9535001" y="1013745"/>
                <a:ext cx="118395" cy="118491"/>
              </a:xfrm>
              <a:custGeom>
                <a:avLst/>
                <a:gdLst>
                  <a:gd name="connsiteX0" fmla="*/ 0 w 118395"/>
                  <a:gd name="connsiteY0" fmla="*/ 0 h 118491"/>
                  <a:gd name="connsiteX1" fmla="*/ 118396 w 118395"/>
                  <a:gd name="connsiteY1" fmla="*/ 0 h 118491"/>
                  <a:gd name="connsiteX2" fmla="*/ 118396 w 118395"/>
                  <a:gd name="connsiteY2" fmla="*/ 118491 h 118491"/>
                  <a:gd name="connsiteX3" fmla="*/ 0 w 118395"/>
                  <a:gd name="connsiteY3" fmla="*/ 118491 h 118491"/>
                </a:gdLst>
                <a:ahLst/>
                <a:cxnLst>
                  <a:cxn ang="0">
                    <a:pos x="connsiteX0" y="connsiteY0"/>
                  </a:cxn>
                  <a:cxn ang="0">
                    <a:pos x="connsiteX1" y="connsiteY1"/>
                  </a:cxn>
                  <a:cxn ang="0">
                    <a:pos x="connsiteX2" y="connsiteY2"/>
                  </a:cxn>
                  <a:cxn ang="0">
                    <a:pos x="connsiteX3" y="connsiteY3"/>
                  </a:cxn>
                </a:cxnLst>
                <a:rect l="l" t="t" r="r" b="b"/>
                <a:pathLst>
                  <a:path w="118395" h="118491">
                    <a:moveTo>
                      <a:pt x="0" y="0"/>
                    </a:moveTo>
                    <a:lnTo>
                      <a:pt x="118396" y="0"/>
                    </a:lnTo>
                    <a:lnTo>
                      <a:pt x="118396" y="118491"/>
                    </a:lnTo>
                    <a:lnTo>
                      <a:pt x="0" y="118491"/>
                    </a:lnTo>
                    <a:close/>
                  </a:path>
                </a:pathLst>
              </a:custGeom>
              <a:grpFill/>
              <a:ln w="9525" cap="flat">
                <a:noFill/>
                <a:prstDash val="solid"/>
                <a:miter/>
              </a:ln>
            </p:spPr>
            <p:txBody>
              <a:bodyPr rtlCol="0" anchor="ctr"/>
              <a:lstStyle/>
              <a:p>
                <a:endParaRPr lang="zh-CN" altLang="en-US"/>
              </a:p>
            </p:txBody>
          </p:sp>
          <p:sp>
            <p:nvSpPr>
              <p:cNvPr id="44" name="任意多边形: 形状 43"/>
              <p:cNvSpPr/>
              <p:nvPr/>
            </p:nvSpPr>
            <p:spPr>
              <a:xfrm>
                <a:off x="9524523" y="1307686"/>
                <a:ext cx="20955" cy="389667"/>
              </a:xfrm>
              <a:custGeom>
                <a:avLst/>
                <a:gdLst>
                  <a:gd name="connsiteX0" fmla="*/ 0 w 20955"/>
                  <a:gd name="connsiteY0" fmla="*/ 0 h 389667"/>
                  <a:gd name="connsiteX1" fmla="*/ 20955 w 20955"/>
                  <a:gd name="connsiteY1" fmla="*/ 0 h 389667"/>
                  <a:gd name="connsiteX2" fmla="*/ 20955 w 20955"/>
                  <a:gd name="connsiteY2" fmla="*/ 389668 h 389667"/>
                  <a:gd name="connsiteX3" fmla="*/ 0 w 20955"/>
                  <a:gd name="connsiteY3" fmla="*/ 389668 h 389667"/>
                </a:gdLst>
                <a:ahLst/>
                <a:cxnLst>
                  <a:cxn ang="0">
                    <a:pos x="connsiteX0" y="connsiteY0"/>
                  </a:cxn>
                  <a:cxn ang="0">
                    <a:pos x="connsiteX1" y="connsiteY1"/>
                  </a:cxn>
                  <a:cxn ang="0">
                    <a:pos x="connsiteX2" y="connsiteY2"/>
                  </a:cxn>
                  <a:cxn ang="0">
                    <a:pos x="connsiteX3" y="connsiteY3"/>
                  </a:cxn>
                </a:cxnLst>
                <a:rect l="l" t="t" r="r" b="b"/>
                <a:pathLst>
                  <a:path w="20955" h="389667">
                    <a:moveTo>
                      <a:pt x="0" y="0"/>
                    </a:moveTo>
                    <a:lnTo>
                      <a:pt x="20955" y="0"/>
                    </a:lnTo>
                    <a:lnTo>
                      <a:pt x="20955" y="389668"/>
                    </a:lnTo>
                    <a:lnTo>
                      <a:pt x="0" y="389668"/>
                    </a:ln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8976455" y="1121663"/>
                <a:ext cx="389667" cy="20955"/>
              </a:xfrm>
              <a:custGeom>
                <a:avLst/>
                <a:gdLst>
                  <a:gd name="connsiteX0" fmla="*/ 0 w 389667"/>
                  <a:gd name="connsiteY0" fmla="*/ 0 h 20955"/>
                  <a:gd name="connsiteX1" fmla="*/ 389667 w 389667"/>
                  <a:gd name="connsiteY1" fmla="*/ 0 h 20955"/>
                  <a:gd name="connsiteX2" fmla="*/ 389667 w 389667"/>
                  <a:gd name="connsiteY2" fmla="*/ 20955 h 20955"/>
                  <a:gd name="connsiteX3" fmla="*/ 0 w 389667"/>
                  <a:gd name="connsiteY3" fmla="*/ 20955 h 20955"/>
                </a:gdLst>
                <a:ahLst/>
                <a:cxnLst>
                  <a:cxn ang="0">
                    <a:pos x="connsiteX0" y="connsiteY0"/>
                  </a:cxn>
                  <a:cxn ang="0">
                    <a:pos x="connsiteX1" y="connsiteY1"/>
                  </a:cxn>
                  <a:cxn ang="0">
                    <a:pos x="connsiteX2" y="connsiteY2"/>
                  </a:cxn>
                  <a:cxn ang="0">
                    <a:pos x="connsiteX3" y="connsiteY3"/>
                  </a:cxn>
                </a:cxnLst>
                <a:rect l="l" t="t" r="r" b="b"/>
                <a:pathLst>
                  <a:path w="389667" h="20955">
                    <a:moveTo>
                      <a:pt x="0" y="0"/>
                    </a:moveTo>
                    <a:lnTo>
                      <a:pt x="389667" y="0"/>
                    </a:lnTo>
                    <a:lnTo>
                      <a:pt x="389667" y="20955"/>
                    </a:lnTo>
                    <a:lnTo>
                      <a:pt x="0" y="20955"/>
                    </a:lnTo>
                    <a:close/>
                  </a:path>
                </a:pathLst>
              </a:custGeom>
              <a:grpFill/>
              <a:ln w="9525" cap="flat">
                <a:noFill/>
                <a:prstDash val="solid"/>
                <a:miter/>
              </a:ln>
            </p:spPr>
            <p:txBody>
              <a:bodyPr rtlCol="0" anchor="ctr"/>
              <a:lstStyle/>
              <a:p>
                <a:endParaRPr lang="zh-CN" altLang="en-US"/>
              </a:p>
            </p:txBody>
          </p:sp>
        </p:grpSp>
        <p:grpSp>
          <p:nvGrpSpPr>
            <p:cNvPr id="66" name="图形 6"/>
            <p:cNvGrpSpPr/>
            <p:nvPr/>
          </p:nvGrpSpPr>
          <p:grpSpPr>
            <a:xfrm>
              <a:off x="8974810" y="1211859"/>
              <a:ext cx="482999" cy="488890"/>
              <a:chOff x="8974810" y="1211859"/>
              <a:chExt cx="482999" cy="488890"/>
            </a:xfrm>
            <a:grpFill/>
          </p:grpSpPr>
          <p:sp>
            <p:nvSpPr>
              <p:cNvPr id="67" name="任意多边形: 形状 66"/>
              <p:cNvSpPr/>
              <p:nvPr/>
            </p:nvSpPr>
            <p:spPr>
              <a:xfrm rot="-2679581">
                <a:off x="9211547" y="1117685"/>
                <a:ext cx="9525" cy="677518"/>
              </a:xfrm>
              <a:custGeom>
                <a:avLst/>
                <a:gdLst>
                  <a:gd name="connsiteX0" fmla="*/ 0 w 9525"/>
                  <a:gd name="connsiteY0" fmla="*/ 0 h 677518"/>
                  <a:gd name="connsiteX1" fmla="*/ 9525 w 9525"/>
                  <a:gd name="connsiteY1" fmla="*/ 0 h 677518"/>
                  <a:gd name="connsiteX2" fmla="*/ 9525 w 9525"/>
                  <a:gd name="connsiteY2" fmla="*/ 677519 h 677518"/>
                  <a:gd name="connsiteX3" fmla="*/ 0 w 9525"/>
                  <a:gd name="connsiteY3" fmla="*/ 677519 h 677518"/>
                </a:gdLst>
                <a:ahLst/>
                <a:cxnLst>
                  <a:cxn ang="0">
                    <a:pos x="connsiteX0" y="connsiteY0"/>
                  </a:cxn>
                  <a:cxn ang="0">
                    <a:pos x="connsiteX1" y="connsiteY1"/>
                  </a:cxn>
                  <a:cxn ang="0">
                    <a:pos x="connsiteX2" y="connsiteY2"/>
                  </a:cxn>
                  <a:cxn ang="0">
                    <a:pos x="connsiteX3" y="connsiteY3"/>
                  </a:cxn>
                </a:cxnLst>
                <a:rect l="l" t="t" r="r" b="b"/>
                <a:pathLst>
                  <a:path w="9525" h="677518">
                    <a:moveTo>
                      <a:pt x="0" y="0"/>
                    </a:moveTo>
                    <a:lnTo>
                      <a:pt x="9525" y="0"/>
                    </a:lnTo>
                    <a:lnTo>
                      <a:pt x="9525" y="677519"/>
                    </a:lnTo>
                    <a:lnTo>
                      <a:pt x="0" y="677519"/>
                    </a:lnTo>
                    <a:close/>
                  </a:path>
                </a:pathLst>
              </a:custGeom>
              <a:grpFill/>
              <a:ln w="9525" cap="flat">
                <a:noFill/>
                <a:prstDash val="solid"/>
                <a:miter/>
              </a:ln>
            </p:spPr>
            <p:txBody>
              <a:bodyPr rtlCol="0" anchor="ctr"/>
              <a:lstStyle/>
              <a:p>
                <a:endParaRPr lang="zh-CN" altLang="en-US"/>
              </a:p>
            </p:txBody>
          </p:sp>
          <p:sp>
            <p:nvSpPr>
              <p:cNvPr id="68" name="任意多边形: 形状 67"/>
              <p:cNvSpPr/>
              <p:nvPr/>
            </p:nvSpPr>
            <p:spPr>
              <a:xfrm rot="-2679581">
                <a:off x="9269621" y="1141526"/>
                <a:ext cx="9525" cy="512163"/>
              </a:xfrm>
              <a:custGeom>
                <a:avLst/>
                <a:gdLst>
                  <a:gd name="connsiteX0" fmla="*/ 0 w 9525"/>
                  <a:gd name="connsiteY0" fmla="*/ 0 h 512163"/>
                  <a:gd name="connsiteX1" fmla="*/ 9525 w 9525"/>
                  <a:gd name="connsiteY1" fmla="*/ 0 h 512163"/>
                  <a:gd name="connsiteX2" fmla="*/ 9525 w 9525"/>
                  <a:gd name="connsiteY2" fmla="*/ 512163 h 512163"/>
                  <a:gd name="connsiteX3" fmla="*/ 0 w 9525"/>
                  <a:gd name="connsiteY3" fmla="*/ 512163 h 512163"/>
                </a:gdLst>
                <a:ahLst/>
                <a:cxnLst>
                  <a:cxn ang="0">
                    <a:pos x="connsiteX0" y="connsiteY0"/>
                  </a:cxn>
                  <a:cxn ang="0">
                    <a:pos x="connsiteX1" y="connsiteY1"/>
                  </a:cxn>
                  <a:cxn ang="0">
                    <a:pos x="connsiteX2" y="connsiteY2"/>
                  </a:cxn>
                  <a:cxn ang="0">
                    <a:pos x="connsiteX3" y="connsiteY3"/>
                  </a:cxn>
                </a:cxnLst>
                <a:rect l="l" t="t" r="r" b="b"/>
                <a:pathLst>
                  <a:path w="9525" h="512163">
                    <a:moveTo>
                      <a:pt x="0" y="0"/>
                    </a:moveTo>
                    <a:lnTo>
                      <a:pt x="9525" y="0"/>
                    </a:lnTo>
                    <a:lnTo>
                      <a:pt x="9525" y="512163"/>
                    </a:lnTo>
                    <a:lnTo>
                      <a:pt x="0" y="512163"/>
                    </a:lnTo>
                    <a:close/>
                  </a:path>
                </a:pathLst>
              </a:custGeom>
              <a:grpFill/>
              <a:ln w="9525" cap="flat">
                <a:noFill/>
                <a:prstDash val="solid"/>
                <a:miter/>
              </a:ln>
            </p:spPr>
            <p:txBody>
              <a:bodyPr rtlCol="0" anchor="ctr"/>
              <a:lstStyle/>
              <a:p>
                <a:endParaRPr lang="zh-CN" altLang="en-US"/>
              </a:p>
            </p:txBody>
          </p:sp>
          <p:sp>
            <p:nvSpPr>
              <p:cNvPr id="69" name="任意多边形: 形状 68"/>
              <p:cNvSpPr/>
              <p:nvPr/>
            </p:nvSpPr>
            <p:spPr>
              <a:xfrm rot="-2679581">
                <a:off x="9327687" y="1165628"/>
                <a:ext cx="9525" cy="346331"/>
              </a:xfrm>
              <a:custGeom>
                <a:avLst/>
                <a:gdLst>
                  <a:gd name="connsiteX0" fmla="*/ 0 w 9525"/>
                  <a:gd name="connsiteY0" fmla="*/ 0 h 346331"/>
                  <a:gd name="connsiteX1" fmla="*/ 9525 w 9525"/>
                  <a:gd name="connsiteY1" fmla="*/ 0 h 346331"/>
                  <a:gd name="connsiteX2" fmla="*/ 9525 w 9525"/>
                  <a:gd name="connsiteY2" fmla="*/ 346332 h 346331"/>
                  <a:gd name="connsiteX3" fmla="*/ 0 w 9525"/>
                  <a:gd name="connsiteY3" fmla="*/ 346332 h 346331"/>
                </a:gdLst>
                <a:ahLst/>
                <a:cxnLst>
                  <a:cxn ang="0">
                    <a:pos x="connsiteX0" y="connsiteY0"/>
                  </a:cxn>
                  <a:cxn ang="0">
                    <a:pos x="connsiteX1" y="connsiteY1"/>
                  </a:cxn>
                  <a:cxn ang="0">
                    <a:pos x="connsiteX2" y="connsiteY2"/>
                  </a:cxn>
                  <a:cxn ang="0">
                    <a:pos x="connsiteX3" y="connsiteY3"/>
                  </a:cxn>
                </a:cxnLst>
                <a:rect l="l" t="t" r="r" b="b"/>
                <a:pathLst>
                  <a:path w="9525" h="346331">
                    <a:moveTo>
                      <a:pt x="0" y="0"/>
                    </a:moveTo>
                    <a:lnTo>
                      <a:pt x="9525" y="0"/>
                    </a:lnTo>
                    <a:lnTo>
                      <a:pt x="9525" y="346332"/>
                    </a:lnTo>
                    <a:lnTo>
                      <a:pt x="0" y="346332"/>
                    </a:lnTo>
                    <a:close/>
                  </a:path>
                </a:pathLst>
              </a:custGeom>
              <a:grpFill/>
              <a:ln w="9525" cap="flat">
                <a:noFill/>
                <a:prstDash val="solid"/>
                <a:miter/>
              </a:ln>
            </p:spPr>
            <p:txBody>
              <a:bodyPr rtlCol="0" anchor="ctr"/>
              <a:lstStyle/>
              <a:p>
                <a:endParaRPr lang="zh-CN" altLang="en-US"/>
              </a:p>
            </p:txBody>
          </p:sp>
          <p:sp>
            <p:nvSpPr>
              <p:cNvPr id="70" name="任意多边形: 形状 69"/>
              <p:cNvSpPr/>
              <p:nvPr/>
            </p:nvSpPr>
            <p:spPr>
              <a:xfrm rot="-2675205">
                <a:off x="9385518" y="1189131"/>
                <a:ext cx="9525" cy="181168"/>
              </a:xfrm>
              <a:custGeom>
                <a:avLst/>
                <a:gdLst>
                  <a:gd name="connsiteX0" fmla="*/ 0 w 9525"/>
                  <a:gd name="connsiteY0" fmla="*/ 0 h 181168"/>
                  <a:gd name="connsiteX1" fmla="*/ 9525 w 9525"/>
                  <a:gd name="connsiteY1" fmla="*/ 0 h 181168"/>
                  <a:gd name="connsiteX2" fmla="*/ 9525 w 9525"/>
                  <a:gd name="connsiteY2" fmla="*/ 181168 h 181168"/>
                  <a:gd name="connsiteX3" fmla="*/ 0 w 9525"/>
                  <a:gd name="connsiteY3" fmla="*/ 181168 h 181168"/>
                </a:gdLst>
                <a:ahLst/>
                <a:cxnLst>
                  <a:cxn ang="0">
                    <a:pos x="connsiteX0" y="connsiteY0"/>
                  </a:cxn>
                  <a:cxn ang="0">
                    <a:pos x="connsiteX1" y="connsiteY1"/>
                  </a:cxn>
                  <a:cxn ang="0">
                    <a:pos x="connsiteX2" y="connsiteY2"/>
                  </a:cxn>
                  <a:cxn ang="0">
                    <a:pos x="connsiteX3" y="connsiteY3"/>
                  </a:cxn>
                </a:cxnLst>
                <a:rect l="l" t="t" r="r" b="b"/>
                <a:pathLst>
                  <a:path w="9525" h="181168">
                    <a:moveTo>
                      <a:pt x="0" y="0"/>
                    </a:moveTo>
                    <a:lnTo>
                      <a:pt x="9525" y="0"/>
                    </a:lnTo>
                    <a:lnTo>
                      <a:pt x="9525" y="181168"/>
                    </a:lnTo>
                    <a:lnTo>
                      <a:pt x="0" y="181168"/>
                    </a:lnTo>
                    <a:close/>
                  </a:path>
                </a:pathLst>
              </a:custGeom>
              <a:grpFill/>
              <a:ln w="9525" cap="flat">
                <a:noFill/>
                <a:prstDash val="solid"/>
                <a:miter/>
              </a:ln>
            </p:spPr>
            <p:txBody>
              <a:bodyPr rtlCol="0" anchor="ctr"/>
              <a:lstStyle/>
              <a:p>
                <a:endParaRPr lang="zh-CN" altLang="en-US"/>
              </a:p>
            </p:txBody>
          </p:sp>
        </p:grpSp>
      </p:grpSp>
      <p:grpSp>
        <p:nvGrpSpPr>
          <p:cNvPr id="79" name="组合 78"/>
          <p:cNvGrpSpPr/>
          <p:nvPr userDrawn="1"/>
        </p:nvGrpSpPr>
        <p:grpSpPr>
          <a:xfrm>
            <a:off x="10752224" y="5422564"/>
            <a:ext cx="926180" cy="926378"/>
            <a:chOff x="8764047" y="4953571"/>
            <a:chExt cx="889349" cy="889539"/>
          </a:xfrm>
          <a:solidFill>
            <a:srgbClr val="595B81"/>
          </a:solidFill>
        </p:grpSpPr>
        <p:grpSp>
          <p:nvGrpSpPr>
            <p:cNvPr id="46" name="图形 6"/>
            <p:cNvGrpSpPr/>
            <p:nvPr/>
          </p:nvGrpSpPr>
          <p:grpSpPr>
            <a:xfrm>
              <a:off x="8764047" y="4953571"/>
              <a:ext cx="889349" cy="889539"/>
              <a:chOff x="8764047" y="4953571"/>
              <a:chExt cx="889349" cy="889539"/>
            </a:xfrm>
            <a:grpFill/>
          </p:grpSpPr>
          <p:grpSp>
            <p:nvGrpSpPr>
              <p:cNvPr id="47" name="图形 6"/>
              <p:cNvGrpSpPr/>
              <p:nvPr/>
            </p:nvGrpSpPr>
            <p:grpSpPr>
              <a:xfrm>
                <a:off x="8764047" y="4953571"/>
                <a:ext cx="830198" cy="830199"/>
                <a:chOff x="8764047" y="4953571"/>
                <a:chExt cx="830198" cy="830199"/>
              </a:xfrm>
              <a:grpFill/>
            </p:grpSpPr>
            <p:sp>
              <p:nvSpPr>
                <p:cNvPr id="48" name="任意多边形: 形状 47"/>
                <p:cNvSpPr/>
                <p:nvPr/>
              </p:nvSpPr>
              <p:spPr>
                <a:xfrm>
                  <a:off x="8764047" y="5630798"/>
                  <a:ext cx="830198" cy="20955"/>
                </a:xfrm>
                <a:custGeom>
                  <a:avLst/>
                  <a:gdLst>
                    <a:gd name="connsiteX0" fmla="*/ 0 w 830198"/>
                    <a:gd name="connsiteY0" fmla="*/ 0 h 20955"/>
                    <a:gd name="connsiteX1" fmla="*/ 830199 w 830198"/>
                    <a:gd name="connsiteY1" fmla="*/ 0 h 20955"/>
                    <a:gd name="connsiteX2" fmla="*/ 830199 w 830198"/>
                    <a:gd name="connsiteY2" fmla="*/ 20955 h 20955"/>
                    <a:gd name="connsiteX3" fmla="*/ 0 w 830198"/>
                    <a:gd name="connsiteY3" fmla="*/ 20955 h 20955"/>
                  </a:gdLst>
                  <a:ahLst/>
                  <a:cxnLst>
                    <a:cxn ang="0">
                      <a:pos x="connsiteX0" y="connsiteY0"/>
                    </a:cxn>
                    <a:cxn ang="0">
                      <a:pos x="connsiteX1" y="connsiteY1"/>
                    </a:cxn>
                    <a:cxn ang="0">
                      <a:pos x="connsiteX2" y="connsiteY2"/>
                    </a:cxn>
                    <a:cxn ang="0">
                      <a:pos x="connsiteX3" y="connsiteY3"/>
                    </a:cxn>
                  </a:cxnLst>
                  <a:rect l="l" t="t" r="r" b="b"/>
                  <a:pathLst>
                    <a:path w="830198" h="20955">
                      <a:moveTo>
                        <a:pt x="0" y="0"/>
                      </a:moveTo>
                      <a:lnTo>
                        <a:pt x="830199" y="0"/>
                      </a:lnTo>
                      <a:lnTo>
                        <a:pt x="830199" y="20955"/>
                      </a:lnTo>
                      <a:lnTo>
                        <a:pt x="0" y="20955"/>
                      </a:lnTo>
                      <a:close/>
                    </a:path>
                  </a:pathLst>
                </a:custGeom>
                <a:grpFill/>
                <a:ln w="9525" cap="flat">
                  <a:noFill/>
                  <a:prstDash val="solid"/>
                  <a:miter/>
                </a:ln>
              </p:spPr>
              <p:txBody>
                <a:bodyPr rtlCol="0" anchor="ctr"/>
                <a:lstStyle/>
                <a:p>
                  <a:endParaRPr lang="zh-CN" altLang="en-US"/>
                </a:p>
              </p:txBody>
            </p:sp>
            <p:sp>
              <p:nvSpPr>
                <p:cNvPr id="49" name="任意多边形: 形状 48"/>
                <p:cNvSpPr/>
                <p:nvPr/>
              </p:nvSpPr>
              <p:spPr>
                <a:xfrm>
                  <a:off x="9442227" y="4953571"/>
                  <a:ext cx="20955" cy="830199"/>
                </a:xfrm>
                <a:custGeom>
                  <a:avLst/>
                  <a:gdLst>
                    <a:gd name="connsiteX0" fmla="*/ 0 w 20955"/>
                    <a:gd name="connsiteY0" fmla="*/ 0 h 830199"/>
                    <a:gd name="connsiteX1" fmla="*/ 20955 w 20955"/>
                    <a:gd name="connsiteY1" fmla="*/ 0 h 830199"/>
                    <a:gd name="connsiteX2" fmla="*/ 20955 w 20955"/>
                    <a:gd name="connsiteY2" fmla="*/ 830199 h 830199"/>
                    <a:gd name="connsiteX3" fmla="*/ 0 w 20955"/>
                    <a:gd name="connsiteY3" fmla="*/ 830199 h 830199"/>
                  </a:gdLst>
                  <a:ahLst/>
                  <a:cxnLst>
                    <a:cxn ang="0">
                      <a:pos x="connsiteX0" y="connsiteY0"/>
                    </a:cxn>
                    <a:cxn ang="0">
                      <a:pos x="connsiteX1" y="connsiteY1"/>
                    </a:cxn>
                    <a:cxn ang="0">
                      <a:pos x="connsiteX2" y="connsiteY2"/>
                    </a:cxn>
                    <a:cxn ang="0">
                      <a:pos x="connsiteX3" y="connsiteY3"/>
                    </a:cxn>
                  </a:cxnLst>
                  <a:rect l="l" t="t" r="r" b="b"/>
                  <a:pathLst>
                    <a:path w="20955" h="830199">
                      <a:moveTo>
                        <a:pt x="0" y="0"/>
                      </a:moveTo>
                      <a:lnTo>
                        <a:pt x="20955" y="0"/>
                      </a:lnTo>
                      <a:lnTo>
                        <a:pt x="20955" y="830199"/>
                      </a:lnTo>
                      <a:lnTo>
                        <a:pt x="0" y="830199"/>
                      </a:lnTo>
                      <a:close/>
                    </a:path>
                  </a:pathLst>
                </a:custGeom>
                <a:grpFill/>
                <a:ln w="9525" cap="flat">
                  <a:noFill/>
                  <a:prstDash val="solid"/>
                  <a:miter/>
                </a:ln>
              </p:spPr>
              <p:txBody>
                <a:bodyPr rtlCol="0" anchor="ctr"/>
                <a:lstStyle/>
                <a:p>
                  <a:endParaRPr lang="zh-CN" altLang="en-US"/>
                </a:p>
              </p:txBody>
            </p:sp>
          </p:grpSp>
          <p:sp>
            <p:nvSpPr>
              <p:cNvPr id="50" name="任意多边形: 形状 49"/>
              <p:cNvSpPr/>
              <p:nvPr/>
            </p:nvSpPr>
            <p:spPr>
              <a:xfrm>
                <a:off x="9535001" y="5724619"/>
                <a:ext cx="118395" cy="118491"/>
              </a:xfrm>
              <a:custGeom>
                <a:avLst/>
                <a:gdLst>
                  <a:gd name="connsiteX0" fmla="*/ 0 w 118395"/>
                  <a:gd name="connsiteY0" fmla="*/ 0 h 118491"/>
                  <a:gd name="connsiteX1" fmla="*/ 118396 w 118395"/>
                  <a:gd name="connsiteY1" fmla="*/ 0 h 118491"/>
                  <a:gd name="connsiteX2" fmla="*/ 118396 w 118395"/>
                  <a:gd name="connsiteY2" fmla="*/ 118491 h 118491"/>
                  <a:gd name="connsiteX3" fmla="*/ 0 w 118395"/>
                  <a:gd name="connsiteY3" fmla="*/ 118491 h 118491"/>
                </a:gdLst>
                <a:ahLst/>
                <a:cxnLst>
                  <a:cxn ang="0">
                    <a:pos x="connsiteX0" y="connsiteY0"/>
                  </a:cxn>
                  <a:cxn ang="0">
                    <a:pos x="connsiteX1" y="connsiteY1"/>
                  </a:cxn>
                  <a:cxn ang="0">
                    <a:pos x="connsiteX2" y="connsiteY2"/>
                  </a:cxn>
                  <a:cxn ang="0">
                    <a:pos x="connsiteX3" y="connsiteY3"/>
                  </a:cxn>
                </a:cxnLst>
                <a:rect l="l" t="t" r="r" b="b"/>
                <a:pathLst>
                  <a:path w="118395" h="118491">
                    <a:moveTo>
                      <a:pt x="0" y="0"/>
                    </a:moveTo>
                    <a:lnTo>
                      <a:pt x="118396" y="0"/>
                    </a:lnTo>
                    <a:lnTo>
                      <a:pt x="118396" y="118491"/>
                    </a:lnTo>
                    <a:lnTo>
                      <a:pt x="0" y="118491"/>
                    </a:lnTo>
                    <a:close/>
                  </a:path>
                </a:pathLst>
              </a:custGeom>
              <a:grpFill/>
              <a:ln w="9525" cap="flat">
                <a:noFill/>
                <a:prstDash val="solid"/>
                <a:miter/>
              </a:ln>
            </p:spPr>
            <p:txBody>
              <a:bodyPr rtlCol="0" anchor="ctr"/>
              <a:lstStyle/>
              <a:p>
                <a:endParaRPr lang="zh-CN" altLang="en-US"/>
              </a:p>
            </p:txBody>
          </p:sp>
          <p:sp>
            <p:nvSpPr>
              <p:cNvPr id="51" name="任意多边形: 形状 50"/>
              <p:cNvSpPr/>
              <p:nvPr/>
            </p:nvSpPr>
            <p:spPr>
              <a:xfrm>
                <a:off x="9524523" y="5159406"/>
                <a:ext cx="20955" cy="389667"/>
              </a:xfrm>
              <a:custGeom>
                <a:avLst/>
                <a:gdLst>
                  <a:gd name="connsiteX0" fmla="*/ 0 w 20955"/>
                  <a:gd name="connsiteY0" fmla="*/ 0 h 389667"/>
                  <a:gd name="connsiteX1" fmla="*/ 20955 w 20955"/>
                  <a:gd name="connsiteY1" fmla="*/ 0 h 389667"/>
                  <a:gd name="connsiteX2" fmla="*/ 20955 w 20955"/>
                  <a:gd name="connsiteY2" fmla="*/ 389668 h 389667"/>
                  <a:gd name="connsiteX3" fmla="*/ 0 w 20955"/>
                  <a:gd name="connsiteY3" fmla="*/ 389668 h 389667"/>
                </a:gdLst>
                <a:ahLst/>
                <a:cxnLst>
                  <a:cxn ang="0">
                    <a:pos x="connsiteX0" y="connsiteY0"/>
                  </a:cxn>
                  <a:cxn ang="0">
                    <a:pos x="connsiteX1" y="connsiteY1"/>
                  </a:cxn>
                  <a:cxn ang="0">
                    <a:pos x="connsiteX2" y="connsiteY2"/>
                  </a:cxn>
                  <a:cxn ang="0">
                    <a:pos x="connsiteX3" y="connsiteY3"/>
                  </a:cxn>
                </a:cxnLst>
                <a:rect l="l" t="t" r="r" b="b"/>
                <a:pathLst>
                  <a:path w="20955" h="389667">
                    <a:moveTo>
                      <a:pt x="0" y="0"/>
                    </a:moveTo>
                    <a:lnTo>
                      <a:pt x="20955" y="0"/>
                    </a:lnTo>
                    <a:lnTo>
                      <a:pt x="20955" y="389668"/>
                    </a:lnTo>
                    <a:lnTo>
                      <a:pt x="0" y="389668"/>
                    </a:lnTo>
                    <a:close/>
                  </a:path>
                </a:pathLst>
              </a:custGeom>
              <a:grpFill/>
              <a:ln w="9525" cap="flat">
                <a:noFill/>
                <a:prstDash val="solid"/>
                <a:miter/>
              </a:ln>
            </p:spPr>
            <p:txBody>
              <a:bodyPr rtlCol="0" anchor="ctr"/>
              <a:lstStyle/>
              <a:p>
                <a:endParaRPr lang="zh-CN" altLang="en-US"/>
              </a:p>
            </p:txBody>
          </p:sp>
          <p:sp>
            <p:nvSpPr>
              <p:cNvPr id="52" name="任意多边形: 形状 51"/>
              <p:cNvSpPr/>
              <p:nvPr/>
            </p:nvSpPr>
            <p:spPr>
              <a:xfrm>
                <a:off x="8976455" y="5714142"/>
                <a:ext cx="389667" cy="20955"/>
              </a:xfrm>
              <a:custGeom>
                <a:avLst/>
                <a:gdLst>
                  <a:gd name="connsiteX0" fmla="*/ 0 w 389667"/>
                  <a:gd name="connsiteY0" fmla="*/ 0 h 20955"/>
                  <a:gd name="connsiteX1" fmla="*/ 389667 w 389667"/>
                  <a:gd name="connsiteY1" fmla="*/ 0 h 20955"/>
                  <a:gd name="connsiteX2" fmla="*/ 389667 w 389667"/>
                  <a:gd name="connsiteY2" fmla="*/ 20955 h 20955"/>
                  <a:gd name="connsiteX3" fmla="*/ 0 w 389667"/>
                  <a:gd name="connsiteY3" fmla="*/ 20955 h 20955"/>
                </a:gdLst>
                <a:ahLst/>
                <a:cxnLst>
                  <a:cxn ang="0">
                    <a:pos x="connsiteX0" y="connsiteY0"/>
                  </a:cxn>
                  <a:cxn ang="0">
                    <a:pos x="connsiteX1" y="connsiteY1"/>
                  </a:cxn>
                  <a:cxn ang="0">
                    <a:pos x="connsiteX2" y="connsiteY2"/>
                  </a:cxn>
                  <a:cxn ang="0">
                    <a:pos x="connsiteX3" y="connsiteY3"/>
                  </a:cxn>
                </a:cxnLst>
                <a:rect l="l" t="t" r="r" b="b"/>
                <a:pathLst>
                  <a:path w="389667" h="20955">
                    <a:moveTo>
                      <a:pt x="0" y="0"/>
                    </a:moveTo>
                    <a:lnTo>
                      <a:pt x="389667" y="0"/>
                    </a:lnTo>
                    <a:lnTo>
                      <a:pt x="389667" y="20955"/>
                    </a:lnTo>
                    <a:lnTo>
                      <a:pt x="0" y="20955"/>
                    </a:lnTo>
                    <a:close/>
                  </a:path>
                </a:pathLst>
              </a:custGeom>
              <a:grpFill/>
              <a:ln w="9525" cap="flat">
                <a:noFill/>
                <a:prstDash val="solid"/>
                <a:miter/>
              </a:ln>
            </p:spPr>
            <p:txBody>
              <a:bodyPr rtlCol="0" anchor="ctr"/>
              <a:lstStyle/>
              <a:p>
                <a:endParaRPr lang="zh-CN" altLang="en-US"/>
              </a:p>
            </p:txBody>
          </p:sp>
        </p:grpSp>
        <p:grpSp>
          <p:nvGrpSpPr>
            <p:cNvPr id="71" name="图形 6"/>
            <p:cNvGrpSpPr/>
            <p:nvPr/>
          </p:nvGrpSpPr>
          <p:grpSpPr>
            <a:xfrm>
              <a:off x="8969009" y="5156099"/>
              <a:ext cx="483266" cy="488722"/>
              <a:chOff x="8969009" y="5156099"/>
              <a:chExt cx="483266" cy="488722"/>
            </a:xfrm>
            <a:grpFill/>
          </p:grpSpPr>
          <p:sp>
            <p:nvSpPr>
              <p:cNvPr id="72" name="任意多边形: 形状 71"/>
              <p:cNvSpPr/>
              <p:nvPr/>
            </p:nvSpPr>
            <p:spPr>
              <a:xfrm rot="-2718961">
                <a:off x="8871836" y="5395575"/>
                <a:ext cx="677612" cy="9525"/>
              </a:xfrm>
              <a:custGeom>
                <a:avLst/>
                <a:gdLst>
                  <a:gd name="connsiteX0" fmla="*/ 0 w 677612"/>
                  <a:gd name="connsiteY0" fmla="*/ 0 h 9525"/>
                  <a:gd name="connsiteX1" fmla="*/ 677612 w 677612"/>
                  <a:gd name="connsiteY1" fmla="*/ 0 h 9525"/>
                  <a:gd name="connsiteX2" fmla="*/ 677612 w 677612"/>
                  <a:gd name="connsiteY2" fmla="*/ 9525 h 9525"/>
                  <a:gd name="connsiteX3" fmla="*/ 0 w 677612"/>
                  <a:gd name="connsiteY3" fmla="*/ 9525 h 9525"/>
                </a:gdLst>
                <a:ahLst/>
                <a:cxnLst>
                  <a:cxn ang="0">
                    <a:pos x="connsiteX0" y="connsiteY0"/>
                  </a:cxn>
                  <a:cxn ang="0">
                    <a:pos x="connsiteX1" y="connsiteY1"/>
                  </a:cxn>
                  <a:cxn ang="0">
                    <a:pos x="connsiteX2" y="connsiteY2"/>
                  </a:cxn>
                  <a:cxn ang="0">
                    <a:pos x="connsiteX3" y="connsiteY3"/>
                  </a:cxn>
                </a:cxnLst>
                <a:rect l="l" t="t" r="r" b="b"/>
                <a:pathLst>
                  <a:path w="677612" h="9525">
                    <a:moveTo>
                      <a:pt x="0" y="0"/>
                    </a:moveTo>
                    <a:lnTo>
                      <a:pt x="677612" y="0"/>
                    </a:lnTo>
                    <a:lnTo>
                      <a:pt x="677612" y="9525"/>
                    </a:lnTo>
                    <a:lnTo>
                      <a:pt x="0" y="9525"/>
                    </a:lnTo>
                    <a:close/>
                  </a:path>
                </a:pathLst>
              </a:custGeom>
              <a:grpFill/>
              <a:ln w="9525" cap="flat">
                <a:noFill/>
                <a:prstDash val="solid"/>
                <a:miter/>
              </a:ln>
            </p:spPr>
            <p:txBody>
              <a:bodyPr rtlCol="0" anchor="ctr"/>
              <a:lstStyle/>
              <a:p>
                <a:endParaRPr lang="zh-CN" altLang="en-US"/>
              </a:p>
            </p:txBody>
          </p:sp>
          <p:sp>
            <p:nvSpPr>
              <p:cNvPr id="73" name="任意多边形: 形状 72"/>
              <p:cNvSpPr/>
              <p:nvPr/>
            </p:nvSpPr>
            <p:spPr>
              <a:xfrm rot="-2718961">
                <a:off x="9012590" y="5454373"/>
                <a:ext cx="512257" cy="9525"/>
              </a:xfrm>
              <a:custGeom>
                <a:avLst/>
                <a:gdLst>
                  <a:gd name="connsiteX0" fmla="*/ 0 w 512257"/>
                  <a:gd name="connsiteY0" fmla="*/ 0 h 9525"/>
                  <a:gd name="connsiteX1" fmla="*/ 512258 w 512257"/>
                  <a:gd name="connsiteY1" fmla="*/ 0 h 9525"/>
                  <a:gd name="connsiteX2" fmla="*/ 512258 w 512257"/>
                  <a:gd name="connsiteY2" fmla="*/ 9525 h 9525"/>
                  <a:gd name="connsiteX3" fmla="*/ 0 w 512257"/>
                  <a:gd name="connsiteY3" fmla="*/ 9525 h 9525"/>
                </a:gdLst>
                <a:ahLst/>
                <a:cxnLst>
                  <a:cxn ang="0">
                    <a:pos x="connsiteX0" y="connsiteY0"/>
                  </a:cxn>
                  <a:cxn ang="0">
                    <a:pos x="connsiteX1" y="connsiteY1"/>
                  </a:cxn>
                  <a:cxn ang="0">
                    <a:pos x="connsiteX2" y="connsiteY2"/>
                  </a:cxn>
                  <a:cxn ang="0">
                    <a:pos x="connsiteX3" y="connsiteY3"/>
                  </a:cxn>
                </a:cxnLst>
                <a:rect l="l" t="t" r="r" b="b"/>
                <a:pathLst>
                  <a:path w="512257" h="9525">
                    <a:moveTo>
                      <a:pt x="0" y="0"/>
                    </a:moveTo>
                    <a:lnTo>
                      <a:pt x="512258" y="0"/>
                    </a:lnTo>
                    <a:lnTo>
                      <a:pt x="512258" y="9525"/>
                    </a:lnTo>
                    <a:lnTo>
                      <a:pt x="0" y="9525"/>
                    </a:lnTo>
                    <a:close/>
                  </a:path>
                </a:pathLst>
              </a:custGeom>
              <a:grpFill/>
              <a:ln w="9525" cap="flat">
                <a:noFill/>
                <a:prstDash val="solid"/>
                <a:miter/>
              </a:ln>
            </p:spPr>
            <p:txBody>
              <a:bodyPr rtlCol="0" anchor="ctr"/>
              <a:lstStyle/>
              <a:p>
                <a:endParaRPr lang="zh-CN" altLang="en-US"/>
              </a:p>
            </p:txBody>
          </p:sp>
          <p:sp>
            <p:nvSpPr>
              <p:cNvPr id="74" name="任意多边形: 形状 73"/>
              <p:cNvSpPr/>
              <p:nvPr/>
            </p:nvSpPr>
            <p:spPr>
              <a:xfrm rot="-2718719">
                <a:off x="9152839" y="5513497"/>
                <a:ext cx="346306" cy="9524"/>
              </a:xfrm>
              <a:custGeom>
                <a:avLst/>
                <a:gdLst>
                  <a:gd name="connsiteX0" fmla="*/ 0 w 346306"/>
                  <a:gd name="connsiteY0" fmla="*/ 0 h 9524"/>
                  <a:gd name="connsiteX1" fmla="*/ 346306 w 346306"/>
                  <a:gd name="connsiteY1" fmla="*/ 0 h 9524"/>
                  <a:gd name="connsiteX2" fmla="*/ 346306 w 346306"/>
                  <a:gd name="connsiteY2" fmla="*/ 9525 h 9524"/>
                  <a:gd name="connsiteX3" fmla="*/ 0 w 346306"/>
                  <a:gd name="connsiteY3" fmla="*/ 9525 h 9524"/>
                </a:gdLst>
                <a:ahLst/>
                <a:cxnLst>
                  <a:cxn ang="0">
                    <a:pos x="connsiteX0" y="connsiteY0"/>
                  </a:cxn>
                  <a:cxn ang="0">
                    <a:pos x="connsiteX1" y="connsiteY1"/>
                  </a:cxn>
                  <a:cxn ang="0">
                    <a:pos x="connsiteX2" y="connsiteY2"/>
                  </a:cxn>
                  <a:cxn ang="0">
                    <a:pos x="connsiteX3" y="connsiteY3"/>
                  </a:cxn>
                </a:cxnLst>
                <a:rect l="l" t="t" r="r" b="b"/>
                <a:pathLst>
                  <a:path w="346306" h="9524">
                    <a:moveTo>
                      <a:pt x="0" y="0"/>
                    </a:moveTo>
                    <a:lnTo>
                      <a:pt x="346306" y="0"/>
                    </a:lnTo>
                    <a:lnTo>
                      <a:pt x="346306" y="9525"/>
                    </a:lnTo>
                    <a:lnTo>
                      <a:pt x="0" y="9525"/>
                    </a:lnTo>
                    <a:close/>
                  </a:path>
                </a:pathLst>
              </a:custGeom>
              <a:grpFill/>
              <a:ln w="9524" cap="flat">
                <a:noFill/>
                <a:prstDash val="solid"/>
                <a:miter/>
              </a:ln>
            </p:spPr>
            <p:txBody>
              <a:bodyPr rtlCol="0" anchor="ctr"/>
              <a:lstStyle/>
              <a:p>
                <a:endParaRPr lang="zh-CN" altLang="en-US"/>
              </a:p>
            </p:txBody>
          </p:sp>
          <p:sp>
            <p:nvSpPr>
              <p:cNvPr id="75" name="任意多边形: 形状 74"/>
              <p:cNvSpPr/>
              <p:nvPr/>
            </p:nvSpPr>
            <p:spPr>
              <a:xfrm rot="-2728443">
                <a:off x="9293715" y="5572143"/>
                <a:ext cx="181157" cy="9524"/>
              </a:xfrm>
              <a:custGeom>
                <a:avLst/>
                <a:gdLst>
                  <a:gd name="connsiteX0" fmla="*/ 0 w 181157"/>
                  <a:gd name="connsiteY0" fmla="*/ 0 h 9524"/>
                  <a:gd name="connsiteX1" fmla="*/ 181157 w 181157"/>
                  <a:gd name="connsiteY1" fmla="*/ 0 h 9524"/>
                  <a:gd name="connsiteX2" fmla="*/ 181157 w 181157"/>
                  <a:gd name="connsiteY2" fmla="*/ 9524 h 9524"/>
                  <a:gd name="connsiteX3" fmla="*/ 0 w 181157"/>
                  <a:gd name="connsiteY3" fmla="*/ 9524 h 9524"/>
                </a:gdLst>
                <a:ahLst/>
                <a:cxnLst>
                  <a:cxn ang="0">
                    <a:pos x="connsiteX0" y="connsiteY0"/>
                  </a:cxn>
                  <a:cxn ang="0">
                    <a:pos x="connsiteX1" y="connsiteY1"/>
                  </a:cxn>
                  <a:cxn ang="0">
                    <a:pos x="connsiteX2" y="connsiteY2"/>
                  </a:cxn>
                  <a:cxn ang="0">
                    <a:pos x="connsiteX3" y="connsiteY3"/>
                  </a:cxn>
                </a:cxnLst>
                <a:rect l="l" t="t" r="r" b="b"/>
                <a:pathLst>
                  <a:path w="181157" h="9524">
                    <a:moveTo>
                      <a:pt x="0" y="0"/>
                    </a:moveTo>
                    <a:lnTo>
                      <a:pt x="181157" y="0"/>
                    </a:lnTo>
                    <a:lnTo>
                      <a:pt x="181157" y="9524"/>
                    </a:lnTo>
                    <a:lnTo>
                      <a:pt x="0" y="9524"/>
                    </a:lnTo>
                    <a:close/>
                  </a:path>
                </a:pathLst>
              </a:custGeom>
              <a:grpFill/>
              <a:ln w="9525" cap="flat">
                <a:noFill/>
                <a:prstDash val="solid"/>
                <a:miter/>
              </a:ln>
            </p:spPr>
            <p:txBody>
              <a:bodyPr rtlCol="0" anchor="ctr"/>
              <a:lstStyle/>
              <a:p>
                <a:endParaRPr lang="zh-CN" altLang="en-US"/>
              </a:p>
            </p:txBody>
          </p:sp>
        </p:grpSp>
      </p:grpSp>
      <p:grpSp>
        <p:nvGrpSpPr>
          <p:cNvPr id="81" name="组合 80"/>
          <p:cNvGrpSpPr/>
          <p:nvPr userDrawn="1"/>
        </p:nvGrpSpPr>
        <p:grpSpPr>
          <a:xfrm>
            <a:off x="73238" y="122832"/>
            <a:ext cx="12045524" cy="6612336"/>
            <a:chOff x="2231670" y="736852"/>
            <a:chExt cx="7703094" cy="5382984"/>
          </a:xfrm>
          <a:solidFill>
            <a:srgbClr val="595B81"/>
          </a:solidFill>
        </p:grpSpPr>
        <p:sp>
          <p:nvSpPr>
            <p:cNvPr id="16" name="任意多边形: 形状 15"/>
            <p:cNvSpPr/>
            <p:nvPr/>
          </p:nvSpPr>
          <p:spPr>
            <a:xfrm>
              <a:off x="2253519" y="758951"/>
              <a:ext cx="7681245" cy="5338857"/>
            </a:xfrm>
            <a:custGeom>
              <a:avLst/>
              <a:gdLst>
                <a:gd name="connsiteX0" fmla="*/ 7681246 w 7681245"/>
                <a:gd name="connsiteY0" fmla="*/ 0 h 5338857"/>
                <a:gd name="connsiteX1" fmla="*/ 7681246 w 7681245"/>
                <a:gd name="connsiteY1" fmla="*/ 5338858 h 5338857"/>
                <a:gd name="connsiteX2" fmla="*/ 0 w 7681245"/>
                <a:gd name="connsiteY2" fmla="*/ 5338858 h 5338857"/>
                <a:gd name="connsiteX3" fmla="*/ 0 w 7681245"/>
                <a:gd name="connsiteY3" fmla="*/ 0 h 5338857"/>
                <a:gd name="connsiteX4" fmla="*/ 7681246 w 7681245"/>
                <a:gd name="connsiteY4" fmla="*/ 0 h 5338857"/>
                <a:gd name="connsiteX5" fmla="*/ 7660196 w 7681245"/>
                <a:gd name="connsiteY5" fmla="*/ 5317903 h 5338857"/>
                <a:gd name="connsiteX6" fmla="*/ 7660196 w 7681245"/>
                <a:gd name="connsiteY6" fmla="*/ 20955 h 5338857"/>
                <a:gd name="connsiteX7" fmla="*/ 20955 w 7681245"/>
                <a:gd name="connsiteY7" fmla="*/ 20955 h 5338857"/>
                <a:gd name="connsiteX8" fmla="*/ 20955 w 7681245"/>
                <a:gd name="connsiteY8" fmla="*/ 5317808 h 5338857"/>
                <a:gd name="connsiteX9" fmla="*/ 7660196 w 7681245"/>
                <a:gd name="connsiteY9" fmla="*/ 5317808 h 533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1245" h="5338857">
                  <a:moveTo>
                    <a:pt x="7681246" y="0"/>
                  </a:moveTo>
                  <a:lnTo>
                    <a:pt x="7681246" y="5338858"/>
                  </a:lnTo>
                  <a:lnTo>
                    <a:pt x="0" y="5338858"/>
                  </a:lnTo>
                  <a:lnTo>
                    <a:pt x="0" y="0"/>
                  </a:lnTo>
                  <a:lnTo>
                    <a:pt x="7681246" y="0"/>
                  </a:lnTo>
                  <a:close/>
                  <a:moveTo>
                    <a:pt x="7660196" y="5317903"/>
                  </a:moveTo>
                  <a:lnTo>
                    <a:pt x="7660196" y="20955"/>
                  </a:lnTo>
                  <a:lnTo>
                    <a:pt x="20955" y="20955"/>
                  </a:lnTo>
                  <a:lnTo>
                    <a:pt x="20955" y="5317808"/>
                  </a:lnTo>
                  <a:lnTo>
                    <a:pt x="7660196" y="5317808"/>
                  </a:lnTo>
                  <a:close/>
                </a:path>
              </a:pathLst>
            </a:custGeom>
            <a:grpFill/>
            <a:ln w="9525" cap="flat">
              <a:noFill/>
              <a:prstDash val="solid"/>
              <a:miter/>
            </a:ln>
          </p:spPr>
          <p:txBody>
            <a:bodyPr rtlCol="0" anchor="ctr"/>
            <a:lstStyle/>
            <a:p>
              <a:endParaRPr lang="zh-CN" altLang="en-US"/>
            </a:p>
          </p:txBody>
        </p:sp>
        <p:sp>
          <p:nvSpPr>
            <p:cNvPr id="18" name="任意多边形: 形状 17"/>
            <p:cNvSpPr/>
            <p:nvPr/>
          </p:nvSpPr>
          <p:spPr>
            <a:xfrm rot="18900243">
              <a:off x="2231670" y="6004132"/>
              <a:ext cx="222422" cy="9525"/>
            </a:xfrm>
            <a:custGeom>
              <a:avLst/>
              <a:gdLst>
                <a:gd name="connsiteX0" fmla="*/ 0 w 222422"/>
                <a:gd name="connsiteY0" fmla="*/ 0 h 9525"/>
                <a:gd name="connsiteX1" fmla="*/ 222422 w 222422"/>
                <a:gd name="connsiteY1" fmla="*/ 0 h 9525"/>
                <a:gd name="connsiteX2" fmla="*/ 222422 w 222422"/>
                <a:gd name="connsiteY2" fmla="*/ 9526 h 9525"/>
                <a:gd name="connsiteX3" fmla="*/ 0 w 222422"/>
                <a:gd name="connsiteY3" fmla="*/ 9526 h 9525"/>
              </a:gdLst>
              <a:ahLst/>
              <a:cxnLst>
                <a:cxn ang="0">
                  <a:pos x="connsiteX0" y="connsiteY0"/>
                </a:cxn>
                <a:cxn ang="0">
                  <a:pos x="connsiteX1" y="connsiteY1"/>
                </a:cxn>
                <a:cxn ang="0">
                  <a:pos x="connsiteX2" y="connsiteY2"/>
                </a:cxn>
                <a:cxn ang="0">
                  <a:pos x="connsiteX3" y="connsiteY3"/>
                </a:cxn>
              </a:cxnLst>
              <a:rect l="l" t="t" r="r" b="b"/>
              <a:pathLst>
                <a:path w="222422" h="9525">
                  <a:moveTo>
                    <a:pt x="0" y="0"/>
                  </a:moveTo>
                  <a:lnTo>
                    <a:pt x="222422" y="0"/>
                  </a:lnTo>
                  <a:lnTo>
                    <a:pt x="222422" y="9526"/>
                  </a:lnTo>
                  <a:lnTo>
                    <a:pt x="0" y="9526"/>
                  </a:lnTo>
                  <a:close/>
                </a:path>
              </a:pathLst>
            </a:custGeom>
            <a:grpFill/>
            <a:ln w="9526" cap="flat">
              <a:noFill/>
              <a:prstDash val="solid"/>
              <a:miter/>
            </a:ln>
          </p:spPr>
          <p:txBody>
            <a:bodyPr rtlCol="0" anchor="ctr"/>
            <a:lstStyle/>
            <a:p>
              <a:endParaRPr lang="zh-CN" altLang="en-US"/>
            </a:p>
          </p:txBody>
        </p:sp>
        <p:sp>
          <p:nvSpPr>
            <p:cNvPr id="19" name="任意多边形: 形状 18"/>
            <p:cNvSpPr/>
            <p:nvPr/>
          </p:nvSpPr>
          <p:spPr>
            <a:xfrm rot="18900000">
              <a:off x="2337875" y="736852"/>
              <a:ext cx="9524" cy="222406"/>
            </a:xfrm>
            <a:custGeom>
              <a:avLst/>
              <a:gdLst>
                <a:gd name="connsiteX0" fmla="*/ 0 w 9524"/>
                <a:gd name="connsiteY0" fmla="*/ 0 h 222406"/>
                <a:gd name="connsiteX1" fmla="*/ 9525 w 9524"/>
                <a:gd name="connsiteY1" fmla="*/ 0 h 222406"/>
                <a:gd name="connsiteX2" fmla="*/ 9525 w 9524"/>
                <a:gd name="connsiteY2" fmla="*/ 222407 h 222406"/>
                <a:gd name="connsiteX3" fmla="*/ 0 w 9524"/>
                <a:gd name="connsiteY3" fmla="*/ 222407 h 222406"/>
              </a:gdLst>
              <a:ahLst/>
              <a:cxnLst>
                <a:cxn ang="0">
                  <a:pos x="connsiteX0" y="connsiteY0"/>
                </a:cxn>
                <a:cxn ang="0">
                  <a:pos x="connsiteX1" y="connsiteY1"/>
                </a:cxn>
                <a:cxn ang="0">
                  <a:pos x="connsiteX2" y="connsiteY2"/>
                </a:cxn>
                <a:cxn ang="0">
                  <a:pos x="connsiteX3" y="connsiteY3"/>
                </a:cxn>
              </a:cxnLst>
              <a:rect l="l" t="t" r="r" b="b"/>
              <a:pathLst>
                <a:path w="9524" h="222406">
                  <a:moveTo>
                    <a:pt x="0" y="0"/>
                  </a:moveTo>
                  <a:lnTo>
                    <a:pt x="9525" y="0"/>
                  </a:lnTo>
                  <a:lnTo>
                    <a:pt x="9525" y="222407"/>
                  </a:lnTo>
                  <a:lnTo>
                    <a:pt x="0" y="222407"/>
                  </a:lnTo>
                  <a:close/>
                </a:path>
              </a:pathLst>
            </a:custGeom>
            <a:grpFill/>
            <a:ln w="9525" cap="flat">
              <a:noFill/>
              <a:prstDash val="solid"/>
              <a:miter/>
            </a:ln>
          </p:spPr>
          <p:txBody>
            <a:bodyPr rtlCol="0" anchor="ctr"/>
            <a:lstStyle/>
            <a:p>
              <a:endParaRPr lang="zh-CN" altLang="en-US"/>
            </a:p>
          </p:txBody>
        </p:sp>
        <p:sp>
          <p:nvSpPr>
            <p:cNvPr id="20" name="任意多边形: 形状 19"/>
            <p:cNvSpPr/>
            <p:nvPr/>
          </p:nvSpPr>
          <p:spPr>
            <a:xfrm rot="18811997">
              <a:off x="9731635" y="847366"/>
              <a:ext cx="228512" cy="9525"/>
            </a:xfrm>
            <a:custGeom>
              <a:avLst/>
              <a:gdLst>
                <a:gd name="connsiteX0" fmla="*/ 0 w 228512"/>
                <a:gd name="connsiteY0" fmla="*/ 0 h 9525"/>
                <a:gd name="connsiteX1" fmla="*/ 228513 w 228512"/>
                <a:gd name="connsiteY1" fmla="*/ 0 h 9525"/>
                <a:gd name="connsiteX2" fmla="*/ 228513 w 228512"/>
                <a:gd name="connsiteY2" fmla="*/ 9525 h 9525"/>
                <a:gd name="connsiteX3" fmla="*/ 0 w 228512"/>
                <a:gd name="connsiteY3" fmla="*/ 9525 h 9525"/>
              </a:gdLst>
              <a:ahLst/>
              <a:cxnLst>
                <a:cxn ang="0">
                  <a:pos x="connsiteX0" y="connsiteY0"/>
                </a:cxn>
                <a:cxn ang="0">
                  <a:pos x="connsiteX1" y="connsiteY1"/>
                </a:cxn>
                <a:cxn ang="0">
                  <a:pos x="connsiteX2" y="connsiteY2"/>
                </a:cxn>
                <a:cxn ang="0">
                  <a:pos x="connsiteX3" y="connsiteY3"/>
                </a:cxn>
              </a:cxnLst>
              <a:rect l="l" t="t" r="r" b="b"/>
              <a:pathLst>
                <a:path w="228512" h="9525">
                  <a:moveTo>
                    <a:pt x="0" y="0"/>
                  </a:moveTo>
                  <a:lnTo>
                    <a:pt x="228513" y="0"/>
                  </a:lnTo>
                  <a:lnTo>
                    <a:pt x="228513" y="9525"/>
                  </a:lnTo>
                  <a:lnTo>
                    <a:pt x="0" y="9525"/>
                  </a:lnTo>
                  <a:close/>
                </a:path>
              </a:pathLst>
            </a:custGeom>
            <a:grpFill/>
            <a:ln w="9525" cap="flat">
              <a:noFill/>
              <a:prstDash val="solid"/>
              <a:miter/>
            </a:ln>
          </p:spPr>
          <p:txBody>
            <a:bodyPr rtlCol="0" anchor="ctr"/>
            <a:lstStyle/>
            <a:p>
              <a:endParaRPr lang="zh-CN" altLang="en-US"/>
            </a:p>
          </p:txBody>
        </p:sp>
        <p:sp>
          <p:nvSpPr>
            <p:cNvPr id="21" name="任意多边形: 形状 20"/>
            <p:cNvSpPr/>
            <p:nvPr/>
          </p:nvSpPr>
          <p:spPr>
            <a:xfrm rot="18900000">
              <a:off x="9840714" y="5897430"/>
              <a:ext cx="9524" cy="222406"/>
            </a:xfrm>
            <a:custGeom>
              <a:avLst/>
              <a:gdLst>
                <a:gd name="connsiteX0" fmla="*/ 0 w 9524"/>
                <a:gd name="connsiteY0" fmla="*/ 0 h 222406"/>
                <a:gd name="connsiteX1" fmla="*/ 9525 w 9524"/>
                <a:gd name="connsiteY1" fmla="*/ 0 h 222406"/>
                <a:gd name="connsiteX2" fmla="*/ 9525 w 9524"/>
                <a:gd name="connsiteY2" fmla="*/ 222407 h 222406"/>
                <a:gd name="connsiteX3" fmla="*/ 0 w 9524"/>
                <a:gd name="connsiteY3" fmla="*/ 222407 h 222406"/>
              </a:gdLst>
              <a:ahLst/>
              <a:cxnLst>
                <a:cxn ang="0">
                  <a:pos x="connsiteX0" y="connsiteY0"/>
                </a:cxn>
                <a:cxn ang="0">
                  <a:pos x="connsiteX1" y="connsiteY1"/>
                </a:cxn>
                <a:cxn ang="0">
                  <a:pos x="connsiteX2" y="connsiteY2"/>
                </a:cxn>
                <a:cxn ang="0">
                  <a:pos x="connsiteX3" y="connsiteY3"/>
                </a:cxn>
              </a:cxnLst>
              <a:rect l="l" t="t" r="r" b="b"/>
              <a:pathLst>
                <a:path w="9524" h="222406">
                  <a:moveTo>
                    <a:pt x="0" y="0"/>
                  </a:moveTo>
                  <a:lnTo>
                    <a:pt x="9525" y="0"/>
                  </a:lnTo>
                  <a:lnTo>
                    <a:pt x="9525" y="222407"/>
                  </a:lnTo>
                  <a:lnTo>
                    <a:pt x="0" y="222407"/>
                  </a:lnTo>
                  <a:close/>
                </a:path>
              </a:pathLst>
            </a:custGeom>
            <a:grpFill/>
            <a:ln w="9525" cap="flat">
              <a:noFill/>
              <a:prstDash val="solid"/>
              <a:miter/>
            </a:ln>
          </p:spPr>
          <p:txBody>
            <a:bodyPr rtlCol="0" anchor="ctr"/>
            <a:lstStyle/>
            <a:p>
              <a:endParaRPr lang="zh-CN" altLang="en-US"/>
            </a:p>
          </p:txBody>
        </p:sp>
        <p:sp>
          <p:nvSpPr>
            <p:cNvPr id="76" name="任意多边形: 形状 75"/>
            <p:cNvSpPr/>
            <p:nvPr/>
          </p:nvSpPr>
          <p:spPr>
            <a:xfrm>
              <a:off x="2389822" y="895254"/>
              <a:ext cx="7408640" cy="5066252"/>
            </a:xfrm>
            <a:custGeom>
              <a:avLst/>
              <a:gdLst>
                <a:gd name="connsiteX0" fmla="*/ 7408641 w 7408640"/>
                <a:gd name="connsiteY0" fmla="*/ 0 h 5066252"/>
                <a:gd name="connsiteX1" fmla="*/ 7408641 w 7408640"/>
                <a:gd name="connsiteY1" fmla="*/ 5066253 h 5066252"/>
                <a:gd name="connsiteX2" fmla="*/ 0 w 7408640"/>
                <a:gd name="connsiteY2" fmla="*/ 5066253 h 5066252"/>
                <a:gd name="connsiteX3" fmla="*/ 0 w 7408640"/>
                <a:gd name="connsiteY3" fmla="*/ 0 h 5066252"/>
                <a:gd name="connsiteX4" fmla="*/ 7408641 w 7408640"/>
                <a:gd name="connsiteY4" fmla="*/ 0 h 5066252"/>
                <a:gd name="connsiteX5" fmla="*/ 7345680 w 7408640"/>
                <a:gd name="connsiteY5" fmla="*/ 5003292 h 5066252"/>
                <a:gd name="connsiteX6" fmla="*/ 7345680 w 7408640"/>
                <a:gd name="connsiteY6" fmla="*/ 62960 h 5066252"/>
                <a:gd name="connsiteX7" fmla="*/ 62960 w 7408640"/>
                <a:gd name="connsiteY7" fmla="*/ 62960 h 5066252"/>
                <a:gd name="connsiteX8" fmla="*/ 62960 w 7408640"/>
                <a:gd name="connsiteY8" fmla="*/ 5003388 h 5066252"/>
                <a:gd name="connsiteX9" fmla="*/ 7345680 w 7408640"/>
                <a:gd name="connsiteY9" fmla="*/ 5003388 h 506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8640" h="5066252">
                  <a:moveTo>
                    <a:pt x="7408641" y="0"/>
                  </a:moveTo>
                  <a:lnTo>
                    <a:pt x="7408641" y="5066253"/>
                  </a:lnTo>
                  <a:lnTo>
                    <a:pt x="0" y="5066253"/>
                  </a:lnTo>
                  <a:lnTo>
                    <a:pt x="0" y="0"/>
                  </a:lnTo>
                  <a:lnTo>
                    <a:pt x="7408641" y="0"/>
                  </a:lnTo>
                  <a:close/>
                  <a:moveTo>
                    <a:pt x="7345680" y="5003292"/>
                  </a:moveTo>
                  <a:lnTo>
                    <a:pt x="7345680" y="62960"/>
                  </a:lnTo>
                  <a:lnTo>
                    <a:pt x="62960" y="62960"/>
                  </a:lnTo>
                  <a:lnTo>
                    <a:pt x="62960" y="5003388"/>
                  </a:lnTo>
                  <a:lnTo>
                    <a:pt x="7345680" y="5003388"/>
                  </a:lnTo>
                  <a:close/>
                </a:path>
              </a:pathLst>
            </a:custGeom>
            <a:grpFill/>
            <a:ln w="9525" cap="flat">
              <a:noFill/>
              <a:prstDash val="solid"/>
              <a:miter/>
            </a:ln>
          </p:spPr>
          <p:txBody>
            <a:bodyPr rtlCol="0" anchor="ct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FCFCFC"/>
        </a:solidFill>
        <a:effectLst/>
      </p:bgPr>
    </p:bg>
    <p:spTree>
      <p:nvGrpSpPr>
        <p:cNvPr id="1" name=""/>
        <p:cNvGrpSpPr/>
        <p:nvPr/>
      </p:nvGrpSpPr>
      <p:grpSpPr>
        <a:xfrm>
          <a:off x="0" y="0"/>
          <a:ext cx="0" cy="0"/>
          <a:chOff x="0" y="0"/>
          <a:chExt cx="0" cy="0"/>
        </a:xfrm>
      </p:grpSpPr>
      <p:sp>
        <p:nvSpPr>
          <p:cNvPr id="2" name="矩形 1"/>
          <p:cNvSpPr/>
          <p:nvPr userDrawn="1"/>
        </p:nvSpPr>
        <p:spPr>
          <a:xfrm>
            <a:off x="220134" y="155223"/>
            <a:ext cx="11751733" cy="6547555"/>
          </a:xfrm>
          <a:prstGeom prst="rect">
            <a:avLst/>
          </a:prstGeom>
          <a:noFill/>
          <a:ln w="25400">
            <a:solidFill>
              <a:srgbClr val="595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2340802" y="3806746"/>
            <a:ext cx="7510397" cy="530530"/>
          </a:xfrm>
          <a:prstGeom prst="rect">
            <a:avLst/>
          </a:prstGeom>
          <a:noFill/>
        </p:spPr>
        <p:txBody>
          <a:bodyPr wrap="square" rtlCol="0">
            <a:spAutoFit/>
          </a:bodyPr>
          <a:lstStyle/>
          <a:p>
            <a:pPr algn="ctr">
              <a:lnSpc>
                <a:spcPct val="150000"/>
              </a:lnSpc>
            </a:pPr>
            <a:r>
              <a:rPr lang="en-US" altLang="zh-CN" sz="1000" dirty="0">
                <a:solidFill>
                  <a:srgbClr val="595B81"/>
                </a:solidFill>
                <a:cs typeface="+mn-ea"/>
                <a:sym typeface="+mn-lt"/>
              </a:rPr>
              <a:t>Dream what you want to dream; go where you want to go; be what you want to be, because you have only one life and one chance to do all the things you want to do.</a:t>
            </a:r>
            <a:endParaRPr lang="zh-CN" altLang="en-US" sz="1000" dirty="0">
              <a:solidFill>
                <a:srgbClr val="595B81"/>
              </a:solidFill>
              <a:cs typeface="+mn-ea"/>
              <a:sym typeface="+mn-lt"/>
            </a:endParaRPr>
          </a:p>
        </p:txBody>
      </p:sp>
      <p:sp>
        <p:nvSpPr>
          <p:cNvPr id="50" name="文本框 49"/>
          <p:cNvSpPr txBox="1"/>
          <p:nvPr/>
        </p:nvSpPr>
        <p:spPr>
          <a:xfrm>
            <a:off x="2433746" y="2006964"/>
            <a:ext cx="7324509" cy="1106805"/>
          </a:xfrm>
          <a:prstGeom prst="rect">
            <a:avLst/>
          </a:prstGeom>
          <a:noFill/>
        </p:spPr>
        <p:txBody>
          <a:bodyPr wrap="square" rtlCol="0">
            <a:spAutoFit/>
          </a:bodyPr>
          <a:lstStyle/>
          <a:p>
            <a:pPr algn="ctr"/>
            <a:r>
              <a:rPr lang="zh-CN" altLang="en-US" sz="6600" kern="0" spc="100" dirty="0">
                <a:solidFill>
                  <a:srgbClr val="595B81"/>
                </a:solidFill>
                <a:uFillTx/>
                <a:latin typeface="华文中宋" panose="02010600040101010101" charset="-122"/>
                <a:ea typeface="华文中宋" panose="02010600040101010101" charset="-122"/>
                <a:cs typeface="+mn-ea"/>
                <a:sym typeface="+mn-lt"/>
              </a:rPr>
              <a:t>病理图像分析</a:t>
            </a:r>
            <a:endParaRPr lang="zh-CN" altLang="en-US" sz="6600" kern="0" spc="100" dirty="0">
              <a:solidFill>
                <a:srgbClr val="595B81"/>
              </a:solidFill>
              <a:uFillTx/>
              <a:latin typeface="华文中宋" panose="02010600040101010101" charset="-122"/>
              <a:ea typeface="华文中宋" panose="02010600040101010101" charset="-122"/>
              <a:cs typeface="+mn-ea"/>
              <a:sym typeface="+mn-lt"/>
            </a:endParaRPr>
          </a:p>
        </p:txBody>
      </p:sp>
      <p:sp>
        <p:nvSpPr>
          <p:cNvPr id="51" name="矩形: 圆角 50"/>
          <p:cNvSpPr/>
          <p:nvPr/>
        </p:nvSpPr>
        <p:spPr>
          <a:xfrm>
            <a:off x="2413000" y="3193750"/>
            <a:ext cx="7366000" cy="417744"/>
          </a:xfrm>
          <a:prstGeom prst="roundRect">
            <a:avLst>
              <a:gd name="adj" fmla="val 50000"/>
            </a:avLst>
          </a:prstGeom>
          <a:solidFill>
            <a:srgbClr val="DFA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600" spc="300" dirty="0">
                <a:solidFill>
                  <a:schemeClr val="bg1"/>
                </a:solidFill>
                <a:cs typeface="+mn-ea"/>
                <a:sym typeface="+mn-lt"/>
              </a:rPr>
              <a:t>HISTOPATHOLOGY,IMAGE ANALYSIS,SEGMENTATION</a:t>
            </a:r>
            <a:endParaRPr lang="en-US" altLang="zh-CN" sz="1600" spc="300" dirty="0">
              <a:solidFill>
                <a:schemeClr val="bg1"/>
              </a:solidFill>
              <a:cs typeface="+mn-ea"/>
              <a:sym typeface="+mn-lt"/>
            </a:endParaRPr>
          </a:p>
        </p:txBody>
      </p:sp>
      <p:sp>
        <p:nvSpPr>
          <p:cNvPr id="52" name="矩形: 圆角 51"/>
          <p:cNvSpPr/>
          <p:nvPr/>
        </p:nvSpPr>
        <p:spPr>
          <a:xfrm>
            <a:off x="4710430" y="4635500"/>
            <a:ext cx="2797810" cy="403225"/>
          </a:xfrm>
          <a:prstGeom prst="roundRect">
            <a:avLst>
              <a:gd name="adj" fmla="val 50000"/>
            </a:avLst>
          </a:prstGeom>
          <a:noFill/>
          <a:ln>
            <a:solidFill>
              <a:srgbClr val="595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595B81"/>
                </a:solidFill>
                <a:cs typeface="+mn-ea"/>
                <a:sym typeface="+mn-lt"/>
              </a:rPr>
              <a:t>李英鑫</a:t>
            </a:r>
            <a:endParaRPr lang="zh-CN" altLang="en-US" sz="1600" dirty="0">
              <a:solidFill>
                <a:srgbClr val="595B81"/>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81735" y="875030"/>
            <a:ext cx="9807575" cy="5568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95655" y="2230573"/>
            <a:ext cx="10600690" cy="2648557"/>
            <a:chOff x="984964" y="2067659"/>
            <a:chExt cx="10600690" cy="2648557"/>
          </a:xfrm>
        </p:grpSpPr>
        <p:sp>
          <p:nvSpPr>
            <p:cNvPr id="2" name="图形 12"/>
            <p:cNvSpPr/>
            <p:nvPr/>
          </p:nvSpPr>
          <p:spPr>
            <a:xfrm>
              <a:off x="5765765" y="2067659"/>
              <a:ext cx="1039088" cy="1039088"/>
            </a:xfrm>
            <a:prstGeom prst="ellipse">
              <a:avLst/>
            </a:prstGeom>
            <a:solidFill>
              <a:srgbClr val="DFA17B"/>
            </a:solidFill>
            <a:ln w="23241" cap="flat">
              <a:noFill/>
              <a:prstDash val="solid"/>
              <a:miter/>
            </a:ln>
          </p:spPr>
          <p:txBody>
            <a:bodyPr rtlCol="0" anchor="ctr"/>
            <a:lstStyle/>
            <a:p>
              <a:pPr algn="ctr"/>
              <a:r>
                <a:rPr lang="en-US" altLang="zh-CN" sz="3600" dirty="0">
                  <a:solidFill>
                    <a:srgbClr val="FCFCFC"/>
                  </a:solidFill>
                  <a:cs typeface="+mn-ea"/>
                  <a:sym typeface="+mn-lt"/>
                </a:rPr>
                <a:t>03</a:t>
              </a:r>
              <a:endParaRPr lang="zh-CN" altLang="en-US" sz="3600" dirty="0">
                <a:solidFill>
                  <a:srgbClr val="FCFCFC"/>
                </a:solidFill>
                <a:cs typeface="+mn-ea"/>
                <a:sym typeface="+mn-lt"/>
              </a:endParaRPr>
            </a:p>
          </p:txBody>
        </p:sp>
        <p:sp>
          <p:nvSpPr>
            <p:cNvPr id="3" name="文本框 2"/>
            <p:cNvSpPr txBox="1"/>
            <p:nvPr/>
          </p:nvSpPr>
          <p:spPr>
            <a:xfrm>
              <a:off x="984964" y="3270956"/>
              <a:ext cx="10600690" cy="1445260"/>
            </a:xfrm>
            <a:prstGeom prst="rect">
              <a:avLst/>
            </a:prstGeom>
            <a:noFill/>
          </p:spPr>
          <p:txBody>
            <a:bodyPr wrap="none" rtlCol="0">
              <a:spAutoFit/>
            </a:bodyPr>
            <a:lstStyle/>
            <a:p>
              <a:pPr algn="ctr"/>
              <a:r>
                <a:rPr lang="zh-CN" altLang="en-US" sz="4400" dirty="0">
                  <a:solidFill>
                    <a:srgbClr val="595B81"/>
                  </a:solidFill>
                  <a:cs typeface="+mn-ea"/>
                  <a:sym typeface="+mn-lt"/>
                </a:rPr>
                <a:t>病理图像纹理分析在胃癌</a:t>
              </a:r>
              <a:r>
                <a:rPr lang="en-US" altLang="zh-CN" sz="4400" dirty="0">
                  <a:solidFill>
                    <a:srgbClr val="595B81"/>
                  </a:solidFill>
                  <a:cs typeface="+mn-ea"/>
                  <a:sym typeface="+mn-lt"/>
                </a:rPr>
                <a:t>MSI</a:t>
              </a:r>
              <a:r>
                <a:rPr lang="zh-CN" altLang="en-US" sz="4400" dirty="0">
                  <a:solidFill>
                    <a:srgbClr val="595B81"/>
                  </a:solidFill>
                  <a:cs typeface="+mn-ea"/>
                  <a:sym typeface="+mn-lt"/>
                </a:rPr>
                <a:t>预测中的应用</a:t>
              </a:r>
              <a:endParaRPr lang="zh-CN" altLang="en-US" sz="4400" dirty="0">
                <a:solidFill>
                  <a:srgbClr val="595B81"/>
                </a:solidFill>
                <a:cs typeface="+mn-ea"/>
                <a:sym typeface="+mn-lt"/>
              </a:endParaRPr>
            </a:p>
            <a:p>
              <a:pPr algn="ctr"/>
              <a:endParaRPr lang="zh-CN" altLang="en-US" sz="4400" dirty="0">
                <a:solidFill>
                  <a:srgbClr val="595B81"/>
                </a:solidFill>
                <a:cs typeface="+mn-ea"/>
                <a:sym typeface="+mn-lt"/>
              </a:endParaRPr>
            </a:p>
          </p:txBody>
        </p:sp>
        <p:sp>
          <p:nvSpPr>
            <p:cNvPr id="4" name="文本框 3"/>
            <p:cNvSpPr txBox="1"/>
            <p:nvPr/>
          </p:nvSpPr>
          <p:spPr>
            <a:xfrm>
              <a:off x="3750309" y="4046963"/>
              <a:ext cx="5070000" cy="460375"/>
            </a:xfrm>
            <a:prstGeom prst="rect">
              <a:avLst/>
            </a:prstGeom>
            <a:noFill/>
          </p:spPr>
          <p:txBody>
            <a:bodyPr wrap="square" rtlCol="0">
              <a:spAutoFit/>
            </a:bodyPr>
            <a:lstStyle/>
            <a:p>
              <a:pPr algn="ctr">
                <a:lnSpc>
                  <a:spcPct val="150000"/>
                </a:lnSpc>
              </a:pPr>
              <a:endParaRPr lang="zh-CN" altLang="en-US" sz="1600" dirty="0">
                <a:solidFill>
                  <a:srgbClr val="595B81"/>
                </a:solidFill>
                <a:cs typeface="+mn-ea"/>
                <a:sym typeface="+mn-l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96975" y="984250"/>
            <a:ext cx="9752965" cy="3784600"/>
          </a:xfrm>
          <a:prstGeom prst="rect">
            <a:avLst/>
          </a:prstGeom>
          <a:noFill/>
        </p:spPr>
        <p:txBody>
          <a:bodyPr wrap="square" rtlCol="0">
            <a:spAutoFit/>
          </a:bodyPr>
          <a:p>
            <a:r>
              <a:rPr lang="zh-CN" altLang="en-US" sz="2000">
                <a:latin typeface="+mj-ea"/>
                <a:ea typeface="+mj-ea"/>
                <a:cs typeface="+mj-ea"/>
              </a:rPr>
              <a:t>一</a:t>
            </a:r>
            <a:r>
              <a:rPr lang="en-US" altLang="zh-CN" sz="2000">
                <a:latin typeface="+mj-ea"/>
                <a:ea typeface="+mj-ea"/>
                <a:cs typeface="+mj-ea"/>
              </a:rPr>
              <a:t>.</a:t>
            </a:r>
            <a:r>
              <a:rPr lang="zh-CN" altLang="en-US" sz="2000">
                <a:latin typeface="+mj-ea"/>
                <a:ea typeface="+mj-ea"/>
                <a:cs typeface="+mj-ea"/>
              </a:rPr>
              <a:t>论文背景</a:t>
            </a:r>
            <a:endParaRPr lang="zh-CN" altLang="en-US" sz="2000">
              <a:latin typeface="+mj-ea"/>
              <a:ea typeface="+mj-ea"/>
              <a:cs typeface="+mj-ea"/>
            </a:endParaRPr>
          </a:p>
          <a:p>
            <a:endParaRPr lang="zh-CN" altLang="en-US" sz="2000">
              <a:latin typeface="+mj-ea"/>
              <a:ea typeface="+mj-ea"/>
              <a:cs typeface="+mj-ea"/>
            </a:endParaRPr>
          </a:p>
          <a:p>
            <a:r>
              <a:rPr lang="zh-CN" altLang="en-US" sz="2000">
                <a:latin typeface="华文新魏" panose="02010800040101010101" charset="-122"/>
                <a:ea typeface="华文新魏" panose="02010800040101010101" charset="-122"/>
                <a:cs typeface="华文新魏" panose="02010800040101010101" charset="-122"/>
              </a:rPr>
              <a:t>微卫星是遍布于人类基因组中的短串重复序列，肿瘤组织的微卫星由于重复单位的插入或缺失而导致微卫星长度的改变的现象叫做微卫星不稳定性（Microsatellite</a:t>
            </a:r>
            <a:r>
              <a:rPr lang="en-US" altLang="zh-CN" sz="2000">
                <a:latin typeface="华文新魏" panose="02010800040101010101" charset="-122"/>
                <a:ea typeface="华文新魏" panose="02010800040101010101" charset="-122"/>
                <a:cs typeface="华文新魏" panose="02010800040101010101" charset="-122"/>
              </a:rPr>
              <a:t> </a:t>
            </a:r>
            <a:r>
              <a:rPr lang="zh-CN" altLang="en-US" sz="2000">
                <a:latin typeface="华文新魏" panose="02010800040101010101" charset="-122"/>
                <a:ea typeface="华文新魏" panose="02010800040101010101" charset="-122"/>
                <a:cs typeface="华文新魏" panose="02010800040101010101" charset="-122"/>
              </a:rPr>
              <a:t>Instability，MSI）。MSI型胃癌往往拥有独特的分子表型以及临床病理特征，且微卫星的不稳定性决定了胃癌患者对免疫疗法的反应是否良好，因此MSI状态的术前检测对于胃癌患者治疗方案的制定具有重要意义。实验结果显示，基于组织病理图像纹理特征的预测标签的预测性能AUC值为0.74，现有的基于组织病理图像纹理特征的MSI预测模型AUC值为0.73；基于全部样本，结合临床特征与Risk-score构建的MSI预测模型AUC值为0.802，而现有的结合临床特征和图像特征的MSI预测模型的AUC值仅0.752，相较于现有方法，提出的MSI预测模型具有更优的预测性能，可以为胃癌患者的临床决策提供更有价值的参考信息。</a:t>
            </a:r>
            <a:endParaRPr lang="zh-CN" altLang="en-US" sz="2000">
              <a:latin typeface="华文新魏" panose="02010800040101010101" charset="-122"/>
              <a:ea typeface="华文新魏" panose="02010800040101010101" charset="-122"/>
              <a:cs typeface="华文新魏" panose="02010800040101010101" charset="-122"/>
            </a:endParaRPr>
          </a:p>
        </p:txBody>
      </p:sp>
      <p:pic>
        <p:nvPicPr>
          <p:cNvPr id="4" name="图片 3"/>
          <p:cNvPicPr>
            <a:picLocks noChangeAspect="1"/>
          </p:cNvPicPr>
          <p:nvPr>
            <p:custDataLst>
              <p:tags r:id="rId1"/>
            </p:custDataLst>
          </p:nvPr>
        </p:nvPicPr>
        <p:blipFill>
          <a:blip r:embed="rId2"/>
          <a:stretch>
            <a:fillRect/>
          </a:stretch>
        </p:blipFill>
        <p:spPr>
          <a:xfrm>
            <a:off x="4681220" y="4410075"/>
            <a:ext cx="6804660" cy="1771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893336" y="1768391"/>
            <a:ext cx="244337" cy="3329805"/>
            <a:chOff x="5920301" y="1227362"/>
            <a:chExt cx="312057" cy="4252686"/>
          </a:xfrm>
          <a:noFill/>
        </p:grpSpPr>
        <p:sp>
          <p:nvSpPr>
            <p:cNvPr id="5" name="椭圆 4"/>
            <p:cNvSpPr/>
            <p:nvPr/>
          </p:nvSpPr>
          <p:spPr>
            <a:xfrm>
              <a:off x="5927558" y="1227362"/>
              <a:ext cx="304800" cy="304800"/>
            </a:xfrm>
            <a:prstGeom prst="ellipse">
              <a:avLst/>
            </a:prstGeom>
            <a:grpFill/>
            <a:ln w="76200">
              <a:solidFill>
                <a:srgbClr val="597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方正楷体_GBK" panose="02000000000000000000" pitchFamily="2" charset="-122"/>
                <a:ea typeface="方正楷体_GBK" panose="02000000000000000000" pitchFamily="2" charset="-122"/>
              </a:endParaRPr>
            </a:p>
          </p:txBody>
        </p:sp>
        <p:sp>
          <p:nvSpPr>
            <p:cNvPr id="6" name="椭圆 5"/>
            <p:cNvSpPr/>
            <p:nvPr/>
          </p:nvSpPr>
          <p:spPr>
            <a:xfrm>
              <a:off x="5927558" y="5175248"/>
              <a:ext cx="304800" cy="304800"/>
            </a:xfrm>
            <a:prstGeom prst="ellipse">
              <a:avLst/>
            </a:prstGeom>
            <a:grpFill/>
            <a:ln w="76200">
              <a:solidFill>
                <a:srgbClr val="597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方正楷体_GBK" panose="02000000000000000000" pitchFamily="2" charset="-122"/>
                <a:ea typeface="方正楷体_GBK" panose="02000000000000000000" pitchFamily="2" charset="-122"/>
              </a:endParaRPr>
            </a:p>
          </p:txBody>
        </p:sp>
        <p:sp>
          <p:nvSpPr>
            <p:cNvPr id="7" name="椭圆 6"/>
            <p:cNvSpPr/>
            <p:nvPr/>
          </p:nvSpPr>
          <p:spPr>
            <a:xfrm>
              <a:off x="5927558" y="2543324"/>
              <a:ext cx="304800" cy="304800"/>
            </a:xfrm>
            <a:prstGeom prst="ellipse">
              <a:avLst/>
            </a:prstGeom>
            <a:grpFill/>
            <a:ln w="76200">
              <a:solidFill>
                <a:srgbClr val="597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方正楷体_GBK" panose="02000000000000000000" pitchFamily="2" charset="-122"/>
                <a:ea typeface="方正楷体_GBK" panose="02000000000000000000" pitchFamily="2" charset="-122"/>
              </a:endParaRPr>
            </a:p>
          </p:txBody>
        </p:sp>
        <p:sp>
          <p:nvSpPr>
            <p:cNvPr id="8" name="椭圆 7"/>
            <p:cNvSpPr/>
            <p:nvPr/>
          </p:nvSpPr>
          <p:spPr>
            <a:xfrm>
              <a:off x="5920301" y="3859286"/>
              <a:ext cx="304800" cy="304800"/>
            </a:xfrm>
            <a:prstGeom prst="ellipse">
              <a:avLst/>
            </a:prstGeom>
            <a:grpFill/>
            <a:ln w="76200">
              <a:solidFill>
                <a:srgbClr val="597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方正楷体_GBK" panose="02000000000000000000" pitchFamily="2" charset="-122"/>
                <a:ea typeface="方正楷体_GBK" panose="02000000000000000000" pitchFamily="2" charset="-122"/>
              </a:endParaRPr>
            </a:p>
          </p:txBody>
        </p:sp>
        <p:cxnSp>
          <p:nvCxnSpPr>
            <p:cNvPr id="9" name="直接连接符 8"/>
            <p:cNvCxnSpPr/>
            <p:nvPr/>
          </p:nvCxnSpPr>
          <p:spPr>
            <a:xfrm>
              <a:off x="6079958" y="1532162"/>
              <a:ext cx="0" cy="1011162"/>
            </a:xfrm>
            <a:prstGeom prst="line">
              <a:avLst/>
            </a:prstGeom>
            <a:grpFill/>
            <a:ln w="63500">
              <a:solidFill>
                <a:srgbClr val="59704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079958" y="2875688"/>
              <a:ext cx="0" cy="1011162"/>
            </a:xfrm>
            <a:prstGeom prst="line">
              <a:avLst/>
            </a:prstGeom>
            <a:grpFill/>
            <a:ln w="63500">
              <a:solidFill>
                <a:srgbClr val="59704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079958" y="4164086"/>
              <a:ext cx="0" cy="1011162"/>
            </a:xfrm>
            <a:prstGeom prst="line">
              <a:avLst/>
            </a:prstGeom>
            <a:grpFill/>
            <a:ln w="63500">
              <a:solidFill>
                <a:srgbClr val="597041"/>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6229985" y="1715135"/>
            <a:ext cx="939800" cy="645160"/>
          </a:xfrm>
          <a:prstGeom prst="rect">
            <a:avLst/>
          </a:prstGeom>
          <a:noFill/>
        </p:spPr>
        <p:txBody>
          <a:bodyPr wrap="square" rtlCol="0">
            <a:spAutoFit/>
          </a:bodyPr>
          <a:lstStyle/>
          <a:p>
            <a:pPr algn="ctr"/>
            <a:r>
              <a:rPr lang="zh-CN" altLang="en-US" dirty="0">
                <a:solidFill>
                  <a:schemeClr val="tx1">
                    <a:lumMod val="85000"/>
                    <a:lumOff val="15000"/>
                  </a:schemeClr>
                </a:solidFill>
                <a:latin typeface="华文中宋" panose="02010600040101010101" charset="-122"/>
                <a:ea typeface="华文中宋" panose="02010600040101010101" charset="-122"/>
              </a:rPr>
              <a:t>数据与方法</a:t>
            </a:r>
            <a:endParaRPr lang="zh-CN" altLang="en-US" dirty="0">
              <a:solidFill>
                <a:schemeClr val="tx1">
                  <a:lumMod val="85000"/>
                  <a:lumOff val="15000"/>
                </a:schemeClr>
              </a:solidFill>
              <a:latin typeface="华文中宋" panose="02010600040101010101" charset="-122"/>
              <a:ea typeface="华文中宋" panose="02010600040101010101" charset="-122"/>
            </a:endParaRPr>
          </a:p>
        </p:txBody>
      </p:sp>
      <p:sp>
        <p:nvSpPr>
          <p:cNvPr id="13" name="文本框 12"/>
          <p:cNvSpPr txBox="1"/>
          <p:nvPr/>
        </p:nvSpPr>
        <p:spPr>
          <a:xfrm>
            <a:off x="4787900" y="2625090"/>
            <a:ext cx="1014095" cy="765810"/>
          </a:xfrm>
          <a:prstGeom prst="rect">
            <a:avLst/>
          </a:prstGeom>
          <a:noFill/>
        </p:spPr>
        <p:txBody>
          <a:bodyPr wrap="square" rtlCol="0">
            <a:noAutofit/>
          </a:bodyPr>
          <a:lstStyle/>
          <a:p>
            <a:pPr algn="ctr"/>
            <a:r>
              <a:rPr lang="zh-CN" altLang="en-US" dirty="0">
                <a:solidFill>
                  <a:schemeClr val="tx1">
                    <a:lumMod val="85000"/>
                    <a:lumOff val="15000"/>
                  </a:schemeClr>
                </a:solidFill>
                <a:latin typeface="华文中宋" panose="02010600040101010101" charset="-122"/>
                <a:ea typeface="华文中宋" panose="02010600040101010101" charset="-122"/>
              </a:rPr>
              <a:t>实验果分析</a:t>
            </a:r>
            <a:endParaRPr lang="zh-CN" altLang="en-US" dirty="0">
              <a:solidFill>
                <a:schemeClr val="tx1">
                  <a:lumMod val="85000"/>
                  <a:lumOff val="15000"/>
                </a:schemeClr>
              </a:solidFill>
              <a:latin typeface="华文中宋" panose="02010600040101010101" charset="-122"/>
              <a:ea typeface="华文中宋" panose="02010600040101010101" charset="-122"/>
            </a:endParaRPr>
          </a:p>
        </p:txBody>
      </p:sp>
      <p:sp>
        <p:nvSpPr>
          <p:cNvPr id="14" name="文本框 13"/>
          <p:cNvSpPr txBox="1"/>
          <p:nvPr/>
        </p:nvSpPr>
        <p:spPr>
          <a:xfrm>
            <a:off x="6235065" y="3829050"/>
            <a:ext cx="925195" cy="813435"/>
          </a:xfrm>
          <a:prstGeom prst="rect">
            <a:avLst/>
          </a:prstGeom>
          <a:noFill/>
        </p:spPr>
        <p:txBody>
          <a:bodyPr wrap="square" rtlCol="0">
            <a:noAutofit/>
          </a:bodyPr>
          <a:lstStyle/>
          <a:p>
            <a:pPr algn="ctr"/>
            <a:r>
              <a:rPr lang="zh-CN" altLang="en-US" dirty="0">
                <a:solidFill>
                  <a:schemeClr val="tx1">
                    <a:lumMod val="85000"/>
                    <a:lumOff val="15000"/>
                  </a:schemeClr>
                </a:solidFill>
                <a:latin typeface="华文中宋" panose="02010600040101010101" charset="-122"/>
                <a:ea typeface="华文中宋" panose="02010600040101010101" charset="-122"/>
              </a:rPr>
              <a:t>讨论</a:t>
            </a:r>
            <a:endParaRPr lang="zh-CN" altLang="en-US" dirty="0">
              <a:solidFill>
                <a:schemeClr val="tx1">
                  <a:lumMod val="85000"/>
                  <a:lumOff val="15000"/>
                </a:schemeClr>
              </a:solidFill>
              <a:latin typeface="华文中宋" panose="02010600040101010101" charset="-122"/>
              <a:ea typeface="华文中宋" panose="02010600040101010101" charset="-122"/>
            </a:endParaRPr>
          </a:p>
        </p:txBody>
      </p:sp>
      <p:sp>
        <p:nvSpPr>
          <p:cNvPr id="15" name="文本框 14"/>
          <p:cNvSpPr txBox="1"/>
          <p:nvPr/>
        </p:nvSpPr>
        <p:spPr>
          <a:xfrm>
            <a:off x="4782185" y="4805680"/>
            <a:ext cx="1019810" cy="368300"/>
          </a:xfrm>
          <a:prstGeom prst="rect">
            <a:avLst/>
          </a:prstGeom>
          <a:noFill/>
        </p:spPr>
        <p:txBody>
          <a:bodyPr wrap="square" rtlCol="0">
            <a:spAutoFit/>
          </a:bodyPr>
          <a:lstStyle/>
          <a:p>
            <a:pPr algn="ctr"/>
            <a:r>
              <a:rPr lang="zh-CN" altLang="en-US" dirty="0">
                <a:solidFill>
                  <a:schemeClr val="tx1">
                    <a:lumMod val="85000"/>
                    <a:lumOff val="15000"/>
                  </a:schemeClr>
                </a:solidFill>
                <a:latin typeface="华文中宋" panose="02010600040101010101" charset="-122"/>
                <a:ea typeface="华文中宋" panose="02010600040101010101" charset="-122"/>
              </a:rPr>
              <a:t>总结</a:t>
            </a:r>
            <a:endParaRPr lang="zh-CN" altLang="en-US" dirty="0">
              <a:solidFill>
                <a:schemeClr val="tx1">
                  <a:lumMod val="85000"/>
                  <a:lumOff val="15000"/>
                </a:schemeClr>
              </a:solidFill>
              <a:latin typeface="华文中宋" panose="02010600040101010101" charset="-122"/>
              <a:ea typeface="华文中宋" panose="02010600040101010101" charset="-122"/>
            </a:endParaRPr>
          </a:p>
        </p:txBody>
      </p:sp>
      <p:sp>
        <p:nvSpPr>
          <p:cNvPr id="20" name="文本框 19"/>
          <p:cNvSpPr txBox="1"/>
          <p:nvPr/>
        </p:nvSpPr>
        <p:spPr>
          <a:xfrm>
            <a:off x="7605395" y="3651250"/>
            <a:ext cx="4236085" cy="1844675"/>
          </a:xfrm>
          <a:prstGeom prst="rect">
            <a:avLst/>
          </a:prstGeom>
          <a:noFill/>
        </p:spPr>
        <p:txBody>
          <a:bodyPr wrap="square" rtlCol="0">
            <a:no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p:txBody>
      </p:sp>
      <p:sp>
        <p:nvSpPr>
          <p:cNvPr id="21" name="文本框 20"/>
          <p:cNvSpPr txBox="1"/>
          <p:nvPr/>
        </p:nvSpPr>
        <p:spPr>
          <a:xfrm>
            <a:off x="7258050" y="1073150"/>
            <a:ext cx="4382770" cy="2317115"/>
          </a:xfrm>
          <a:prstGeom prst="rect">
            <a:avLst/>
          </a:prstGeom>
          <a:noFill/>
        </p:spPr>
        <p:txBody>
          <a:bodyPr wrap="square" rtlCol="0">
            <a:no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1.</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病人数据（收集</a:t>
            </a:r>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442</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例</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样本）</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2.</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数据预处理（按照</a:t>
            </a:r>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3</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a:t>
            </a:r>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1</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随即划分为训练集和验证</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集）</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3.</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图像</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分割</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4.</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特征提取（从分割所得</a:t>
            </a:r>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ROI</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的原始图像和经过</a:t>
            </a:r>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wavelet</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滤波后的图像提取</a:t>
            </a:r>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445</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个图像</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特征）</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5.</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特征选择（</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拟合）</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6.</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预测标签</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构建</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p:txBody>
      </p:sp>
      <p:sp>
        <p:nvSpPr>
          <p:cNvPr id="35" name="文本框 34"/>
          <p:cNvSpPr txBox="1"/>
          <p:nvPr/>
        </p:nvSpPr>
        <p:spPr>
          <a:xfrm>
            <a:off x="323850" y="203200"/>
            <a:ext cx="4064000" cy="368300"/>
          </a:xfrm>
          <a:prstGeom prst="rect">
            <a:avLst/>
          </a:prstGeom>
          <a:noFill/>
        </p:spPr>
        <p:txBody>
          <a:bodyPr wrap="square" rtlCol="0">
            <a:spAutoFit/>
          </a:bodyPr>
          <a:p>
            <a:endParaRPr lang="zh-CN" altLang="en-US"/>
          </a:p>
        </p:txBody>
      </p:sp>
      <p:sp>
        <p:nvSpPr>
          <p:cNvPr id="24" name="文本框 23"/>
          <p:cNvSpPr txBox="1"/>
          <p:nvPr/>
        </p:nvSpPr>
        <p:spPr>
          <a:xfrm>
            <a:off x="1837055" y="2007235"/>
            <a:ext cx="2503170" cy="2221865"/>
          </a:xfrm>
          <a:prstGeom prst="rect">
            <a:avLst/>
          </a:prstGeom>
          <a:noFill/>
        </p:spPr>
        <p:txBody>
          <a:bodyPr wrap="square" rtlCol="0">
            <a:noAutofit/>
          </a:bodyPr>
          <a:p>
            <a:r>
              <a:rPr lang="en-US" altLang="zh-CN" sz="1400">
                <a:latin typeface="华文中宋" panose="02010600040101010101" charset="-122"/>
                <a:ea typeface="华文中宋" panose="02010600040101010101" charset="-122"/>
                <a:cs typeface="华文中宋" panose="02010600040101010101" charset="-122"/>
              </a:rPr>
              <a:t>1.</a:t>
            </a:r>
            <a:r>
              <a:rPr lang="zh-CN" altLang="en-US" sz="1400">
                <a:latin typeface="华文中宋" panose="02010600040101010101" charset="-122"/>
                <a:ea typeface="华文中宋" panose="02010600040101010101" charset="-122"/>
                <a:cs typeface="华文中宋" panose="02010600040101010101" charset="-122"/>
              </a:rPr>
              <a:t>临床</a:t>
            </a:r>
            <a:r>
              <a:rPr lang="zh-CN" altLang="en-US" sz="1400">
                <a:latin typeface="华文中宋" panose="02010600040101010101" charset="-122"/>
                <a:ea typeface="华文中宋" panose="02010600040101010101" charset="-122"/>
                <a:cs typeface="华文中宋" panose="02010600040101010101" charset="-122"/>
              </a:rPr>
              <a:t>特征</a:t>
            </a:r>
            <a:endParaRPr lang="zh-CN" altLang="en-US" sz="1400">
              <a:latin typeface="华文中宋" panose="02010600040101010101" charset="-122"/>
              <a:ea typeface="华文中宋" panose="02010600040101010101" charset="-122"/>
              <a:cs typeface="华文中宋" panose="02010600040101010101" charset="-122"/>
            </a:endParaRPr>
          </a:p>
          <a:p>
            <a:r>
              <a:rPr lang="en-US" altLang="zh-CN" sz="1400">
                <a:latin typeface="华文中宋" panose="02010600040101010101" charset="-122"/>
                <a:ea typeface="华文中宋" panose="02010600040101010101" charset="-122"/>
                <a:cs typeface="华文中宋" panose="02010600040101010101" charset="-122"/>
              </a:rPr>
              <a:t>2.</a:t>
            </a:r>
            <a:r>
              <a:rPr lang="zh-CN" altLang="en-US" sz="1400">
                <a:latin typeface="华文中宋" panose="02010600040101010101" charset="-122"/>
                <a:ea typeface="华文中宋" panose="02010600040101010101" charset="-122"/>
                <a:cs typeface="华文中宋" panose="02010600040101010101" charset="-122"/>
              </a:rPr>
              <a:t>图像特征筛选和预测标签</a:t>
            </a:r>
            <a:r>
              <a:rPr lang="zh-CN" altLang="en-US" sz="1400">
                <a:latin typeface="华文中宋" panose="02010600040101010101" charset="-122"/>
                <a:ea typeface="华文中宋" panose="02010600040101010101" charset="-122"/>
                <a:cs typeface="华文中宋" panose="02010600040101010101" charset="-122"/>
              </a:rPr>
              <a:t>构建</a:t>
            </a:r>
            <a:endParaRPr lang="zh-CN" altLang="en-US" sz="1400">
              <a:latin typeface="华文中宋" panose="02010600040101010101" charset="-122"/>
              <a:ea typeface="华文中宋" panose="02010600040101010101" charset="-122"/>
              <a:cs typeface="华文中宋" panose="02010600040101010101" charset="-122"/>
            </a:endParaRPr>
          </a:p>
          <a:p>
            <a:r>
              <a:rPr lang="en-US" altLang="zh-CN" sz="1400">
                <a:latin typeface="华文中宋" panose="02010600040101010101" charset="-122"/>
                <a:ea typeface="华文中宋" panose="02010600040101010101" charset="-122"/>
                <a:cs typeface="华文中宋" panose="02010600040101010101" charset="-122"/>
              </a:rPr>
              <a:t>3.</a:t>
            </a:r>
            <a:r>
              <a:rPr lang="zh-CN" altLang="en-US" sz="1400">
                <a:latin typeface="华文中宋" panose="02010600040101010101" charset="-122"/>
                <a:ea typeface="华文中宋" panose="02010600040101010101" charset="-122"/>
                <a:cs typeface="华文中宋" panose="02010600040101010101" charset="-122"/>
              </a:rPr>
              <a:t>预测准确性</a:t>
            </a:r>
            <a:r>
              <a:rPr lang="zh-CN" altLang="en-US" sz="1400">
                <a:latin typeface="华文中宋" panose="02010600040101010101" charset="-122"/>
                <a:ea typeface="华文中宋" panose="02010600040101010101" charset="-122"/>
                <a:cs typeface="华文中宋" panose="02010600040101010101" charset="-122"/>
              </a:rPr>
              <a:t>验证</a:t>
            </a:r>
            <a:endParaRPr lang="zh-CN" altLang="en-US" sz="1400">
              <a:latin typeface="华文中宋" panose="02010600040101010101" charset="-122"/>
              <a:ea typeface="华文中宋" panose="02010600040101010101" charset="-122"/>
              <a:cs typeface="华文中宋" panose="02010600040101010101" charset="-122"/>
            </a:endParaRPr>
          </a:p>
          <a:p>
            <a:r>
              <a:rPr lang="en-US" altLang="zh-CN" sz="1400">
                <a:latin typeface="华文中宋" panose="02010600040101010101" charset="-122"/>
                <a:ea typeface="华文中宋" panose="02010600040101010101" charset="-122"/>
                <a:cs typeface="华文中宋" panose="02010600040101010101" charset="-122"/>
              </a:rPr>
              <a:t>4.</a:t>
            </a:r>
            <a:r>
              <a:rPr lang="zh-CN" altLang="en-US" sz="1400">
                <a:latin typeface="华文中宋" panose="02010600040101010101" charset="-122"/>
                <a:ea typeface="华文中宋" panose="02010600040101010101" charset="-122"/>
                <a:cs typeface="华文中宋" panose="02010600040101010101" charset="-122"/>
              </a:rPr>
              <a:t>列线图的构建与</a:t>
            </a:r>
            <a:r>
              <a:rPr lang="zh-CN" altLang="en-US" sz="1400">
                <a:latin typeface="华文中宋" panose="02010600040101010101" charset="-122"/>
                <a:ea typeface="华文中宋" panose="02010600040101010101" charset="-122"/>
                <a:cs typeface="华文中宋" panose="02010600040101010101" charset="-122"/>
              </a:rPr>
              <a:t>评价</a:t>
            </a:r>
            <a:endParaRPr lang="zh-CN" altLang="en-US" sz="1400">
              <a:latin typeface="华文中宋" panose="02010600040101010101" charset="-122"/>
              <a:ea typeface="华文中宋" panose="02010600040101010101" charset="-122"/>
              <a:cs typeface="华文中宋" panose="02010600040101010101" charset="-122"/>
            </a:endParaRPr>
          </a:p>
          <a:p>
            <a:r>
              <a:rPr lang="en-US" altLang="zh-CN" sz="1400">
                <a:latin typeface="华文中宋" panose="02010600040101010101" charset="-122"/>
                <a:ea typeface="华文中宋" panose="02010600040101010101" charset="-122"/>
                <a:cs typeface="华文中宋" panose="02010600040101010101" charset="-122"/>
              </a:rPr>
              <a:t>5.</a:t>
            </a:r>
            <a:r>
              <a:rPr lang="zh-CN" altLang="en-US" sz="1400">
                <a:latin typeface="华文中宋" panose="02010600040101010101" charset="-122"/>
                <a:ea typeface="华文中宋" panose="02010600040101010101" charset="-122"/>
                <a:cs typeface="华文中宋" panose="02010600040101010101" charset="-122"/>
              </a:rPr>
              <a:t>与其他</a:t>
            </a:r>
            <a:r>
              <a:rPr lang="en-US" altLang="zh-CN" sz="1400">
                <a:latin typeface="华文中宋" panose="02010600040101010101" charset="-122"/>
                <a:ea typeface="华文中宋" panose="02010600040101010101" charset="-122"/>
                <a:cs typeface="华文中宋" panose="02010600040101010101" charset="-122"/>
              </a:rPr>
              <a:t>MSI</a:t>
            </a:r>
            <a:r>
              <a:rPr lang="zh-CN" altLang="en-US" sz="1400">
                <a:latin typeface="华文中宋" panose="02010600040101010101" charset="-122"/>
                <a:ea typeface="华文中宋" panose="02010600040101010101" charset="-122"/>
                <a:cs typeface="华文中宋" panose="02010600040101010101" charset="-122"/>
              </a:rPr>
              <a:t>预测研究的</a:t>
            </a:r>
            <a:r>
              <a:rPr lang="zh-CN" altLang="en-US" sz="1400">
                <a:latin typeface="华文中宋" panose="02010600040101010101" charset="-122"/>
                <a:ea typeface="华文中宋" panose="02010600040101010101" charset="-122"/>
                <a:cs typeface="华文中宋" panose="02010600040101010101" charset="-122"/>
              </a:rPr>
              <a:t>对比</a:t>
            </a:r>
            <a:endParaRPr lang="zh-CN" altLang="en-US" sz="1400">
              <a:latin typeface="华文中宋" panose="02010600040101010101" charset="-122"/>
              <a:ea typeface="华文中宋" panose="02010600040101010101" charset="-122"/>
              <a:cs typeface="华文中宋" panose="02010600040101010101" charset="-122"/>
            </a:endParaRPr>
          </a:p>
        </p:txBody>
      </p:sp>
      <p:sp>
        <p:nvSpPr>
          <p:cNvPr id="28" name="文本框 27"/>
          <p:cNvSpPr txBox="1"/>
          <p:nvPr/>
        </p:nvSpPr>
        <p:spPr>
          <a:xfrm>
            <a:off x="963295" y="725170"/>
            <a:ext cx="6099175" cy="550545"/>
          </a:xfrm>
          <a:prstGeom prst="rect">
            <a:avLst/>
          </a:prstGeom>
          <a:noFill/>
        </p:spPr>
        <p:txBody>
          <a:bodyPr wrap="square" rtlCol="0">
            <a:noAutofit/>
          </a:bodyPr>
          <a:p>
            <a:r>
              <a:rPr lang="en-US" altLang="zh-CN" sz="2400"/>
              <a:t> </a:t>
            </a:r>
            <a:r>
              <a:rPr lang="en-US" altLang="zh-CN" sz="2000">
                <a:latin typeface="+mj-ea"/>
                <a:ea typeface="+mj-ea"/>
                <a:cs typeface="+mj-ea"/>
              </a:rPr>
              <a:t> </a:t>
            </a:r>
            <a:r>
              <a:rPr lang="zh-CN" altLang="en-US" sz="2000">
                <a:latin typeface="+mj-ea"/>
                <a:ea typeface="+mj-ea"/>
                <a:cs typeface="+mj-ea"/>
              </a:rPr>
              <a:t>三</a:t>
            </a:r>
            <a:r>
              <a:rPr lang="en-US" altLang="zh-CN" sz="2000">
                <a:latin typeface="+mj-ea"/>
                <a:ea typeface="+mj-ea"/>
                <a:cs typeface="+mj-ea"/>
              </a:rPr>
              <a:t>.</a:t>
            </a:r>
            <a:r>
              <a:rPr lang="zh-CN" altLang="en-US" sz="2000">
                <a:latin typeface="+mj-ea"/>
                <a:ea typeface="+mj-ea"/>
                <a:cs typeface="+mj-ea"/>
              </a:rPr>
              <a:t>论文结构：从方法提出到实验验证最后反思</a:t>
            </a:r>
            <a:r>
              <a:rPr lang="zh-CN" altLang="en-US" sz="2000">
                <a:latin typeface="+mj-ea"/>
                <a:ea typeface="+mj-ea"/>
                <a:cs typeface="+mj-ea"/>
              </a:rPr>
              <a:t>总结</a:t>
            </a:r>
            <a:endParaRPr lang="zh-CN" altLang="en-US" sz="2000">
              <a:latin typeface="+mj-ea"/>
              <a:ea typeface="+mj-ea"/>
              <a:cs typeface="+mj-ea"/>
            </a:endParaRPr>
          </a:p>
        </p:txBody>
      </p:sp>
      <p:sp>
        <p:nvSpPr>
          <p:cNvPr id="2" name="文本框 1"/>
          <p:cNvSpPr txBox="1"/>
          <p:nvPr/>
        </p:nvSpPr>
        <p:spPr>
          <a:xfrm>
            <a:off x="1308735" y="4512310"/>
            <a:ext cx="3376930" cy="2127250"/>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cs typeface="华文中宋" panose="02010600040101010101" charset="-122"/>
              </a:rPr>
              <a:t>本研究提出并验证了基于组织病理图像的胃癌MSI 预测方法，能够有效预测胃癌患者的 MSI 状态，为MSI的普遍筛查提供了可能，有潜力使更多的胃肿瘤患者在免疫治疗中获益。</a:t>
            </a:r>
            <a:endParaRPr lang="zh-CN" altLang="en-US" sz="1400">
              <a:latin typeface="华文中宋" panose="02010600040101010101" charset="-122"/>
              <a:ea typeface="华文中宋" panose="02010600040101010101" charset="-122"/>
              <a:cs typeface="华文中宋" panose="02010600040101010101"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57935" y="902970"/>
            <a:ext cx="7095490" cy="601345"/>
          </a:xfrm>
          <a:prstGeom prst="rect">
            <a:avLst/>
          </a:prstGeom>
          <a:noFill/>
        </p:spPr>
        <p:txBody>
          <a:bodyPr wrap="square" rtlCol="0">
            <a:noAutofit/>
          </a:bodyPr>
          <a:p>
            <a:r>
              <a:rPr lang="zh-CN" altLang="en-US" sz="2000">
                <a:latin typeface="+mj-ea"/>
                <a:ea typeface="+mj-ea"/>
                <a:cs typeface="+mj-ea"/>
              </a:rPr>
              <a:t>三</a:t>
            </a:r>
            <a:r>
              <a:rPr lang="en-US" altLang="zh-CN" sz="2000">
                <a:latin typeface="+mj-ea"/>
                <a:ea typeface="+mj-ea"/>
                <a:cs typeface="+mj-ea"/>
              </a:rPr>
              <a:t>.</a:t>
            </a:r>
            <a:r>
              <a:rPr lang="zh-CN" altLang="en-US" sz="2000">
                <a:latin typeface="+mj-ea"/>
                <a:ea typeface="+mj-ea"/>
                <a:cs typeface="+mj-ea"/>
              </a:rPr>
              <a:t>主要方法：</a:t>
            </a:r>
            <a:r>
              <a:rPr lang="zh-CN" altLang="en-US" sz="2000">
                <a:latin typeface="华文新魏" panose="02010800040101010101" charset="-122"/>
                <a:ea typeface="华文新魏" panose="02010800040101010101" charset="-122"/>
                <a:sym typeface="+mn-ea"/>
              </a:rPr>
              <a:t>实验验证，样本结构统计，实验结果分析</a:t>
            </a:r>
            <a:endParaRPr lang="zh-CN" altLang="en-US" sz="2000">
              <a:latin typeface="华文新魏" panose="02010800040101010101" charset="-122"/>
              <a:ea typeface="华文新魏" panose="02010800040101010101" charset="-122"/>
            </a:endParaRPr>
          </a:p>
          <a:p>
            <a:endParaRPr lang="zh-CN" altLang="en-US" sz="2000">
              <a:latin typeface="+mj-ea"/>
              <a:ea typeface="+mj-ea"/>
              <a:cs typeface="+mj-ea"/>
            </a:endParaRPr>
          </a:p>
        </p:txBody>
      </p:sp>
      <p:pic>
        <p:nvPicPr>
          <p:cNvPr id="4" name="图片 3"/>
          <p:cNvPicPr>
            <a:picLocks noChangeAspect="1"/>
          </p:cNvPicPr>
          <p:nvPr/>
        </p:nvPicPr>
        <p:blipFill>
          <a:blip r:embed="rId1"/>
          <a:stretch>
            <a:fillRect/>
          </a:stretch>
        </p:blipFill>
        <p:spPr>
          <a:xfrm>
            <a:off x="1374140" y="3684905"/>
            <a:ext cx="3628390" cy="2454910"/>
          </a:xfrm>
          <a:prstGeom prst="rect">
            <a:avLst/>
          </a:prstGeom>
        </p:spPr>
      </p:pic>
      <p:pic>
        <p:nvPicPr>
          <p:cNvPr id="5" name="图片 4"/>
          <p:cNvPicPr>
            <a:picLocks noChangeAspect="1"/>
          </p:cNvPicPr>
          <p:nvPr/>
        </p:nvPicPr>
        <p:blipFill>
          <a:blip r:embed="rId2"/>
          <a:stretch>
            <a:fillRect/>
          </a:stretch>
        </p:blipFill>
        <p:spPr>
          <a:xfrm>
            <a:off x="1374140" y="1310640"/>
            <a:ext cx="3629025" cy="2285365"/>
          </a:xfrm>
          <a:prstGeom prst="rect">
            <a:avLst/>
          </a:prstGeom>
        </p:spPr>
      </p:pic>
      <p:pic>
        <p:nvPicPr>
          <p:cNvPr id="6" name="图片 5"/>
          <p:cNvPicPr>
            <a:picLocks noChangeAspect="1"/>
          </p:cNvPicPr>
          <p:nvPr/>
        </p:nvPicPr>
        <p:blipFill>
          <a:blip r:embed="rId3"/>
          <a:stretch>
            <a:fillRect/>
          </a:stretch>
        </p:blipFill>
        <p:spPr>
          <a:xfrm>
            <a:off x="6025515" y="1310640"/>
            <a:ext cx="3848735" cy="2263140"/>
          </a:xfrm>
          <a:prstGeom prst="rect">
            <a:avLst/>
          </a:prstGeom>
        </p:spPr>
      </p:pic>
      <p:pic>
        <p:nvPicPr>
          <p:cNvPr id="7" name="图片 6"/>
          <p:cNvPicPr>
            <a:picLocks noChangeAspect="1"/>
          </p:cNvPicPr>
          <p:nvPr/>
        </p:nvPicPr>
        <p:blipFill>
          <a:blip r:embed="rId4"/>
          <a:stretch>
            <a:fillRect/>
          </a:stretch>
        </p:blipFill>
        <p:spPr>
          <a:xfrm>
            <a:off x="6025515" y="3754755"/>
            <a:ext cx="3848735" cy="23850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13130" y="984250"/>
            <a:ext cx="4043045" cy="4332605"/>
          </a:xfrm>
          <a:prstGeom prst="rect">
            <a:avLst/>
          </a:prstGeom>
          <a:noFill/>
        </p:spPr>
        <p:txBody>
          <a:bodyPr wrap="square" rtlCol="0">
            <a:noAutofit/>
          </a:bodyPr>
          <a:p>
            <a:r>
              <a:rPr lang="zh-CN" altLang="en-US" sz="2000">
                <a:latin typeface="+mj-ea"/>
                <a:ea typeface="+mj-ea"/>
                <a:cs typeface="+mj-ea"/>
              </a:rPr>
              <a:t>数学方法：</a:t>
            </a:r>
            <a:r>
              <a:rPr lang="en-US" altLang="zh-CN" sz="2000">
                <a:latin typeface="+mj-ea"/>
                <a:ea typeface="+mj-ea"/>
                <a:cs typeface="+mj-ea"/>
              </a:rPr>
              <a:t>lasso</a:t>
            </a:r>
            <a:r>
              <a:rPr lang="zh-CN" altLang="en-US" sz="2000">
                <a:latin typeface="+mj-ea"/>
                <a:ea typeface="+mj-ea"/>
                <a:cs typeface="+mj-ea"/>
              </a:rPr>
              <a:t>方法</a:t>
            </a:r>
            <a:endParaRPr lang="zh-CN" altLang="en-US" sz="2000">
              <a:latin typeface="+mj-ea"/>
              <a:ea typeface="+mj-ea"/>
              <a:cs typeface="+mj-ea"/>
            </a:endParaRPr>
          </a:p>
          <a:p>
            <a:endParaRPr lang="zh-CN" altLang="en-US" sz="2000">
              <a:latin typeface="+mj-ea"/>
              <a:ea typeface="+mj-ea"/>
              <a:cs typeface="+mj-ea"/>
            </a:endParaRPr>
          </a:p>
          <a:p>
            <a:endParaRPr lang="zh-CN" altLang="en-US" sz="2000">
              <a:latin typeface="+mj-ea"/>
              <a:ea typeface="+mj-ea"/>
              <a:cs typeface="+mj-ea"/>
            </a:endParaRPr>
          </a:p>
          <a:p>
            <a:endParaRPr lang="zh-CN" altLang="en-US" sz="2000">
              <a:latin typeface="+mj-ea"/>
              <a:ea typeface="+mj-ea"/>
              <a:cs typeface="+mj-ea"/>
            </a:endParaRPr>
          </a:p>
          <a:p>
            <a:r>
              <a:rPr lang="zh-CN" altLang="en-US">
                <a:latin typeface="华文新魏" panose="02010800040101010101" charset="-122"/>
                <a:ea typeface="华文新魏" panose="02010800040101010101" charset="-122"/>
                <a:cs typeface="华文新魏" panose="02010800040101010101" charset="-122"/>
              </a:rPr>
              <a:t>为降低模型复杂度，防止过拟合，在建模之前本文使用 Lasso 方法对特征进行选择，Lasso 为改进传统的线性回归方法提供了新的视角，在普通线性回归算法的基础上加入L1惩罚项，使线性回归参数具有稀疏性，从而使得到的模型具有良好的预估性，所选择的特征与预测标签更相关。</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sz="2000">
              <a:latin typeface="+mj-ea"/>
              <a:ea typeface="+mj-ea"/>
              <a:cs typeface="+mj-ea"/>
            </a:endParaRPr>
          </a:p>
          <a:p>
            <a:endParaRPr lang="zh-CN" altLang="en-US" sz="2000">
              <a:latin typeface="+mj-ea"/>
              <a:ea typeface="+mj-ea"/>
              <a:cs typeface="+mj-ea"/>
            </a:endParaRPr>
          </a:p>
          <a:p>
            <a:endParaRPr lang="zh-CN" altLang="en-US" sz="2000">
              <a:latin typeface="+mj-ea"/>
              <a:ea typeface="+mj-ea"/>
              <a:cs typeface="+mj-ea"/>
            </a:endParaRPr>
          </a:p>
        </p:txBody>
      </p:sp>
      <p:pic>
        <p:nvPicPr>
          <p:cNvPr id="4" name="图片 3"/>
          <p:cNvPicPr>
            <a:picLocks noChangeAspect="1"/>
          </p:cNvPicPr>
          <p:nvPr/>
        </p:nvPicPr>
        <p:blipFill>
          <a:blip r:embed="rId1"/>
          <a:stretch>
            <a:fillRect/>
          </a:stretch>
        </p:blipFill>
        <p:spPr>
          <a:xfrm>
            <a:off x="5854065" y="1327785"/>
            <a:ext cx="4200525" cy="44037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607563" y="2230573"/>
            <a:ext cx="2976880" cy="1971647"/>
            <a:chOff x="4607563" y="2230573"/>
            <a:chExt cx="2976880" cy="1971647"/>
          </a:xfrm>
        </p:grpSpPr>
        <p:sp>
          <p:nvSpPr>
            <p:cNvPr id="2" name="图形 12"/>
            <p:cNvSpPr/>
            <p:nvPr/>
          </p:nvSpPr>
          <p:spPr>
            <a:xfrm>
              <a:off x="5576456" y="2230573"/>
              <a:ext cx="1039088" cy="1039088"/>
            </a:xfrm>
            <a:prstGeom prst="ellipse">
              <a:avLst/>
            </a:prstGeom>
            <a:solidFill>
              <a:srgbClr val="DFA17B"/>
            </a:solidFill>
            <a:ln w="23241" cap="flat">
              <a:noFill/>
              <a:prstDash val="solid"/>
              <a:miter/>
            </a:ln>
          </p:spPr>
          <p:txBody>
            <a:bodyPr rtlCol="0" anchor="ctr"/>
            <a:lstStyle/>
            <a:p>
              <a:pPr algn="ctr"/>
              <a:r>
                <a:rPr lang="en-US" altLang="zh-CN" sz="3600" dirty="0">
                  <a:solidFill>
                    <a:srgbClr val="FCFCFC"/>
                  </a:solidFill>
                  <a:cs typeface="+mn-ea"/>
                  <a:sym typeface="+mn-lt"/>
                </a:rPr>
                <a:t>04</a:t>
              </a:r>
              <a:endParaRPr lang="zh-CN" altLang="en-US" sz="3600" dirty="0">
                <a:solidFill>
                  <a:srgbClr val="FCFCFC"/>
                </a:solidFill>
                <a:cs typeface="+mn-ea"/>
                <a:sym typeface="+mn-lt"/>
              </a:endParaRPr>
            </a:p>
          </p:txBody>
        </p:sp>
        <p:sp>
          <p:nvSpPr>
            <p:cNvPr id="3" name="文本框 2"/>
            <p:cNvSpPr txBox="1"/>
            <p:nvPr/>
          </p:nvSpPr>
          <p:spPr>
            <a:xfrm>
              <a:off x="4607563" y="3433870"/>
              <a:ext cx="2976880" cy="768350"/>
            </a:xfrm>
            <a:prstGeom prst="rect">
              <a:avLst/>
            </a:prstGeom>
            <a:noFill/>
          </p:spPr>
          <p:txBody>
            <a:bodyPr wrap="none" rtlCol="0">
              <a:spAutoFit/>
            </a:bodyPr>
            <a:lstStyle/>
            <a:p>
              <a:pPr algn="ctr"/>
              <a:r>
                <a:rPr lang="zh-CN" altLang="en-US" sz="4400" dirty="0">
                  <a:solidFill>
                    <a:srgbClr val="595B81"/>
                  </a:solidFill>
                  <a:cs typeface="+mn-ea"/>
                  <a:sym typeface="+mn-lt"/>
                </a:rPr>
                <a:t>总结与</a:t>
              </a:r>
              <a:r>
                <a:rPr lang="zh-CN" altLang="en-US" sz="4400" dirty="0">
                  <a:solidFill>
                    <a:srgbClr val="595B81"/>
                  </a:solidFill>
                  <a:cs typeface="+mn-ea"/>
                  <a:sym typeface="+mn-lt"/>
                </a:rPr>
                <a:t>展望</a:t>
              </a:r>
              <a:endParaRPr lang="zh-CN" altLang="en-US" sz="4400" dirty="0">
                <a:solidFill>
                  <a:srgbClr val="595B81"/>
                </a:solidFill>
                <a:cs typeface="+mn-ea"/>
                <a:sym typeface="+mn-l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9425" y="1452699"/>
            <a:ext cx="11233150" cy="2554514"/>
          </a:xfrm>
          <a:prstGeom prst="rect">
            <a:avLst/>
          </a:prstGeom>
          <a:blipFill dpi="0" rotWithShape="1">
            <a:blip r:embed="rId1"/>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478790" y="4286250"/>
            <a:ext cx="11089005" cy="2378710"/>
          </a:xfrm>
          <a:prstGeom prst="rect">
            <a:avLst/>
          </a:prstGeom>
        </p:spPr>
        <p:txBody>
          <a:bodyPr wrap="square">
            <a:noAutofit/>
          </a:bodyPr>
          <a:lstStyle/>
          <a:p>
            <a:pPr>
              <a:lnSpc>
                <a:spcPct val="150000"/>
              </a:lnSpc>
            </a:pPr>
            <a:r>
              <a:rPr lang="zh-CN" altLang="en-US" dirty="0">
                <a:solidFill>
                  <a:srgbClr val="595B81"/>
                </a:solidFill>
                <a:latin typeface="华文新魏" panose="02010800040101010101" charset="-122"/>
                <a:ea typeface="华文新魏" panose="02010800040101010101" charset="-122"/>
                <a:cs typeface="华文新魏" panose="02010800040101010101" charset="-122"/>
                <a:sym typeface="+mn-lt"/>
              </a:rPr>
              <a:t>人工智能具有强大的图像分析能力， 具有强大的深度学习能力，可协助医生在诊疗过程中进行准确分析， 提高诊断准确性及工作效率， 是改变医疗诊断模式及实现个体化治疗的宝贵工具。 目前， 人工智能在多种癌症病理诊断、 分类、分子分型及预测预后等方面已取得较大进展， 在个体化治疗方式选择及受益人群的筛选中发挥重要作用。但人工智能本身仍存在局限性， 需制订统一的检测标准和平台， 并开展前瞻性、 大规模、 多中心临床试验以评估人工智能系统的诊断准确性</a:t>
            </a:r>
            <a:r>
              <a:rPr lang="zh-CN" altLang="en-US" sz="1600" dirty="0">
                <a:solidFill>
                  <a:srgbClr val="595B81"/>
                </a:solidFill>
                <a:cs typeface="+mn-ea"/>
                <a:sym typeface="+mn-lt"/>
              </a:rPr>
              <a:t>。</a:t>
            </a:r>
            <a:endParaRPr lang="zh-CN" altLang="en-US" sz="1600" dirty="0">
              <a:solidFill>
                <a:srgbClr val="595B81"/>
              </a:solidFill>
              <a:cs typeface="+mn-ea"/>
              <a:sym typeface="+mn-lt"/>
            </a:endParaRPr>
          </a:p>
        </p:txBody>
      </p:sp>
      <p:grpSp>
        <p:nvGrpSpPr>
          <p:cNvPr id="18" name="组合 17"/>
          <p:cNvGrpSpPr/>
          <p:nvPr/>
        </p:nvGrpSpPr>
        <p:grpSpPr>
          <a:xfrm>
            <a:off x="574675" y="562003"/>
            <a:ext cx="2319090" cy="612000"/>
            <a:chOff x="460375" y="371503"/>
            <a:chExt cx="2319090" cy="612000"/>
          </a:xfrm>
        </p:grpSpPr>
        <p:sp>
          <p:nvSpPr>
            <p:cNvPr id="19" name="图形 12"/>
            <p:cNvSpPr/>
            <p:nvPr/>
          </p:nvSpPr>
          <p:spPr>
            <a:xfrm>
              <a:off x="460375" y="371503"/>
              <a:ext cx="612000" cy="612000"/>
            </a:xfrm>
            <a:prstGeom prst="ellipse">
              <a:avLst/>
            </a:prstGeom>
            <a:solidFill>
              <a:srgbClr val="DFA17B"/>
            </a:solidFill>
            <a:ln w="23241" cap="flat">
              <a:noFill/>
              <a:prstDash val="solid"/>
              <a:miter/>
            </a:ln>
          </p:spPr>
          <p:txBody>
            <a:bodyPr rtlCol="0" anchor="ctr"/>
            <a:lstStyle/>
            <a:p>
              <a:pPr algn="ctr"/>
              <a:r>
                <a:rPr lang="en-US" altLang="zh-CN" sz="1600" dirty="0">
                  <a:solidFill>
                    <a:srgbClr val="FCFCFC"/>
                  </a:solidFill>
                  <a:cs typeface="+mn-ea"/>
                  <a:sym typeface="+mn-lt"/>
                </a:rPr>
                <a:t>04</a:t>
              </a:r>
              <a:endParaRPr lang="zh-CN" altLang="en-US" sz="1600" dirty="0">
                <a:solidFill>
                  <a:srgbClr val="FCFCFC"/>
                </a:solidFill>
                <a:cs typeface="+mn-ea"/>
                <a:sym typeface="+mn-lt"/>
              </a:endParaRPr>
            </a:p>
          </p:txBody>
        </p:sp>
        <p:sp>
          <p:nvSpPr>
            <p:cNvPr id="20" name="文本框 19"/>
            <p:cNvSpPr txBox="1"/>
            <p:nvPr/>
          </p:nvSpPr>
          <p:spPr>
            <a:xfrm>
              <a:off x="1072585" y="415893"/>
              <a:ext cx="1706880" cy="460375"/>
            </a:xfrm>
            <a:prstGeom prst="rect">
              <a:avLst/>
            </a:prstGeom>
            <a:noFill/>
          </p:spPr>
          <p:txBody>
            <a:bodyPr wrap="none" rtlCol="0">
              <a:spAutoFit/>
            </a:bodyPr>
            <a:lstStyle/>
            <a:p>
              <a:r>
                <a:rPr lang="zh-CN" altLang="en-US" sz="2400" dirty="0">
                  <a:solidFill>
                    <a:srgbClr val="595B81"/>
                  </a:solidFill>
                  <a:cs typeface="+mn-ea"/>
                  <a:sym typeface="+mn-lt"/>
                </a:rPr>
                <a:t>总结与</a:t>
              </a:r>
              <a:r>
                <a:rPr lang="zh-CN" altLang="en-US" sz="2400" dirty="0">
                  <a:solidFill>
                    <a:srgbClr val="595B81"/>
                  </a:solidFill>
                  <a:cs typeface="+mn-ea"/>
                  <a:sym typeface="+mn-lt"/>
                </a:rPr>
                <a:t>展望</a:t>
              </a:r>
              <a:endParaRPr lang="zh-CN" altLang="en-US" sz="2400" dirty="0">
                <a:solidFill>
                  <a:srgbClr val="595B81"/>
                </a:solidFill>
                <a:cs typeface="+mn-ea"/>
                <a:sym typeface="+mn-l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2340802" y="3806746"/>
            <a:ext cx="7510397" cy="530530"/>
          </a:xfrm>
          <a:prstGeom prst="rect">
            <a:avLst/>
          </a:prstGeom>
          <a:noFill/>
        </p:spPr>
        <p:txBody>
          <a:bodyPr wrap="square" rtlCol="0">
            <a:spAutoFit/>
          </a:bodyPr>
          <a:lstStyle/>
          <a:p>
            <a:pPr algn="ctr">
              <a:lnSpc>
                <a:spcPct val="150000"/>
              </a:lnSpc>
            </a:pPr>
            <a:r>
              <a:rPr lang="en-US" altLang="zh-CN" sz="1000" dirty="0">
                <a:solidFill>
                  <a:srgbClr val="595B81"/>
                </a:solidFill>
                <a:cs typeface="+mn-ea"/>
                <a:sym typeface="+mn-lt"/>
              </a:rPr>
              <a:t>Dream what you want to dream; go where you want to go; be what you want to be, because you have only one life and one chance to do all the things you want to do.</a:t>
            </a:r>
            <a:endParaRPr lang="zh-CN" altLang="en-US" sz="1000" dirty="0">
              <a:solidFill>
                <a:srgbClr val="595B81"/>
              </a:solidFill>
              <a:cs typeface="+mn-ea"/>
              <a:sym typeface="+mn-lt"/>
            </a:endParaRPr>
          </a:p>
        </p:txBody>
      </p:sp>
      <p:sp>
        <p:nvSpPr>
          <p:cNvPr id="50" name="文本框 49"/>
          <p:cNvSpPr txBox="1"/>
          <p:nvPr/>
        </p:nvSpPr>
        <p:spPr>
          <a:xfrm>
            <a:off x="2433746" y="2006964"/>
            <a:ext cx="7324509" cy="1106805"/>
          </a:xfrm>
          <a:prstGeom prst="rect">
            <a:avLst/>
          </a:prstGeom>
          <a:noFill/>
        </p:spPr>
        <p:txBody>
          <a:bodyPr wrap="square" rtlCol="0">
            <a:spAutoFit/>
          </a:bodyPr>
          <a:lstStyle/>
          <a:p>
            <a:pPr algn="ctr"/>
            <a:r>
              <a:rPr lang="zh-CN" altLang="en-US" sz="6600" kern="0" spc="100" dirty="0">
                <a:solidFill>
                  <a:srgbClr val="595B81"/>
                </a:solidFill>
                <a:cs typeface="+mn-ea"/>
                <a:sym typeface="+mn-lt"/>
              </a:rPr>
              <a:t>谢谢</a:t>
            </a:r>
            <a:r>
              <a:rPr lang="zh-CN" altLang="en-US" sz="6600" kern="0" spc="100" dirty="0">
                <a:solidFill>
                  <a:srgbClr val="595B81"/>
                </a:solidFill>
                <a:cs typeface="+mn-ea"/>
                <a:sym typeface="+mn-lt"/>
              </a:rPr>
              <a:t>大家</a:t>
            </a:r>
            <a:endParaRPr lang="zh-CN" altLang="en-US" sz="6600" kern="0" spc="100" dirty="0">
              <a:solidFill>
                <a:srgbClr val="595B81"/>
              </a:solidFill>
              <a:cs typeface="+mn-ea"/>
              <a:sym typeface="+mn-lt"/>
            </a:endParaRPr>
          </a:p>
        </p:txBody>
      </p:sp>
      <p:sp>
        <p:nvSpPr>
          <p:cNvPr id="51" name="矩形: 圆角 50"/>
          <p:cNvSpPr/>
          <p:nvPr/>
        </p:nvSpPr>
        <p:spPr>
          <a:xfrm>
            <a:off x="2413000" y="3193750"/>
            <a:ext cx="7366000" cy="417744"/>
          </a:xfrm>
          <a:prstGeom prst="roundRect">
            <a:avLst>
              <a:gd name="adj" fmla="val 50000"/>
            </a:avLst>
          </a:prstGeom>
          <a:solidFill>
            <a:srgbClr val="DFA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000" spc="300" dirty="0">
                <a:solidFill>
                  <a:schemeClr val="bg1"/>
                </a:solidFill>
                <a:cs typeface="+mn-ea"/>
                <a:sym typeface="+mn-lt"/>
              </a:rPr>
              <a:t>THANKS VERY MUCH </a:t>
            </a:r>
            <a:endParaRPr lang="zh-CN" altLang="en-US" sz="2000" spc="300" dirty="0">
              <a:solidFill>
                <a:schemeClr val="bg1"/>
              </a:solidFill>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46514" y="2718977"/>
            <a:ext cx="2438400" cy="1420046"/>
            <a:chOff x="4731657" y="992952"/>
            <a:chExt cx="2438400" cy="1420046"/>
          </a:xfrm>
        </p:grpSpPr>
        <p:sp>
          <p:nvSpPr>
            <p:cNvPr id="4" name="矩形 3"/>
            <p:cNvSpPr/>
            <p:nvPr/>
          </p:nvSpPr>
          <p:spPr>
            <a:xfrm>
              <a:off x="4926542" y="992952"/>
              <a:ext cx="2048631" cy="1015663"/>
            </a:xfrm>
            <a:prstGeom prst="rect">
              <a:avLst/>
            </a:prstGeom>
          </p:spPr>
          <p:txBody>
            <a:bodyPr wrap="square">
              <a:spAutoFit/>
            </a:bodyPr>
            <a:lstStyle/>
            <a:p>
              <a:pPr algn="dist"/>
              <a:r>
                <a:rPr lang="zh-CN" altLang="en-US" sz="6000" dirty="0">
                  <a:solidFill>
                    <a:srgbClr val="595B81"/>
                  </a:solidFill>
                  <a:cs typeface="+mn-ea"/>
                  <a:sym typeface="+mn-lt"/>
                </a:rPr>
                <a:t>目录</a:t>
              </a:r>
              <a:endParaRPr lang="en-US" altLang="zh-CN" sz="6000" dirty="0">
                <a:solidFill>
                  <a:srgbClr val="595B81"/>
                </a:solidFill>
                <a:cs typeface="+mn-ea"/>
                <a:sym typeface="+mn-lt"/>
              </a:endParaRPr>
            </a:p>
          </p:txBody>
        </p:sp>
        <p:sp>
          <p:nvSpPr>
            <p:cNvPr id="5" name="矩形: 圆角 4"/>
            <p:cNvSpPr/>
            <p:nvPr/>
          </p:nvSpPr>
          <p:spPr>
            <a:xfrm>
              <a:off x="4731657" y="2012888"/>
              <a:ext cx="2438400" cy="400110"/>
            </a:xfrm>
            <a:prstGeom prst="roundRect">
              <a:avLst>
                <a:gd name="adj" fmla="val 50000"/>
              </a:avLst>
            </a:prstGeom>
            <a:solidFill>
              <a:srgbClr val="DFA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rgbClr val="FCFCFC"/>
                  </a:solidFill>
                  <a:cs typeface="+mn-ea"/>
                  <a:sym typeface="+mn-lt"/>
                </a:rPr>
                <a:t>CONTENTS</a:t>
              </a:r>
              <a:endParaRPr lang="zh-CN" altLang="en-US" sz="2400" dirty="0">
                <a:solidFill>
                  <a:srgbClr val="FCFCFC"/>
                </a:solidFill>
                <a:cs typeface="+mn-ea"/>
                <a:sym typeface="+mn-lt"/>
              </a:endParaRPr>
            </a:p>
          </p:txBody>
        </p:sp>
      </p:grpSp>
      <p:grpSp>
        <p:nvGrpSpPr>
          <p:cNvPr id="37" name="组合 36"/>
          <p:cNvGrpSpPr/>
          <p:nvPr/>
        </p:nvGrpSpPr>
        <p:grpSpPr>
          <a:xfrm>
            <a:off x="4773930" y="1249045"/>
            <a:ext cx="7618095" cy="4300855"/>
            <a:chOff x="6221379" y="1438303"/>
            <a:chExt cx="6116955" cy="4240475"/>
          </a:xfrm>
        </p:grpSpPr>
        <p:grpSp>
          <p:nvGrpSpPr>
            <p:cNvPr id="33" name="组合 32"/>
            <p:cNvGrpSpPr/>
            <p:nvPr/>
          </p:nvGrpSpPr>
          <p:grpSpPr>
            <a:xfrm>
              <a:off x="6221379" y="1438303"/>
              <a:ext cx="6116955" cy="792000"/>
              <a:chOff x="6221379" y="1438303"/>
              <a:chExt cx="6116955" cy="792000"/>
            </a:xfrm>
          </p:grpSpPr>
          <p:sp>
            <p:nvSpPr>
              <p:cNvPr id="23" name="图形 12"/>
              <p:cNvSpPr/>
              <p:nvPr/>
            </p:nvSpPr>
            <p:spPr>
              <a:xfrm>
                <a:off x="6221379" y="1438303"/>
                <a:ext cx="792000" cy="792000"/>
              </a:xfrm>
              <a:prstGeom prst="ellipse">
                <a:avLst/>
              </a:prstGeom>
              <a:solidFill>
                <a:srgbClr val="595B81"/>
              </a:solidFill>
              <a:ln w="23241" cap="flat">
                <a:noFill/>
                <a:prstDash val="solid"/>
                <a:miter/>
              </a:ln>
            </p:spPr>
            <p:txBody>
              <a:bodyPr rtlCol="0" anchor="ctr"/>
              <a:lstStyle/>
              <a:p>
                <a:pPr algn="ctr"/>
                <a:r>
                  <a:rPr lang="en-US" altLang="zh-CN" sz="2000" dirty="0">
                    <a:solidFill>
                      <a:srgbClr val="FCFCFC"/>
                    </a:solidFill>
                    <a:cs typeface="+mn-ea"/>
                    <a:sym typeface="+mn-lt"/>
                  </a:rPr>
                  <a:t>01</a:t>
                </a:r>
                <a:endParaRPr lang="zh-CN" altLang="en-US" sz="2000" dirty="0">
                  <a:solidFill>
                    <a:srgbClr val="FCFCFC"/>
                  </a:solidFill>
                  <a:cs typeface="+mn-ea"/>
                  <a:sym typeface="+mn-lt"/>
                </a:endParaRPr>
              </a:p>
            </p:txBody>
          </p:sp>
          <p:sp>
            <p:nvSpPr>
              <p:cNvPr id="25" name="文本框 24"/>
              <p:cNvSpPr txBox="1"/>
              <p:nvPr/>
            </p:nvSpPr>
            <p:spPr>
              <a:xfrm>
                <a:off x="7067199" y="1524663"/>
                <a:ext cx="5271135" cy="471170"/>
              </a:xfrm>
              <a:prstGeom prst="rect">
                <a:avLst/>
              </a:prstGeom>
              <a:noFill/>
            </p:spPr>
            <p:txBody>
              <a:bodyPr wrap="none" rtlCol="0">
                <a:noAutofit/>
              </a:bodyPr>
              <a:lstStyle/>
              <a:p>
                <a:r>
                  <a:rPr lang="zh-CN" altLang="en-US" sz="2400" dirty="0">
                    <a:solidFill>
                      <a:srgbClr val="595B81"/>
                    </a:solidFill>
                    <a:cs typeface="+mn-ea"/>
                    <a:sym typeface="+mn-lt"/>
                  </a:rPr>
                  <a:t>深度学习在肿瘤组织病理图像分析中的应用</a:t>
                </a:r>
                <a:endParaRPr lang="zh-CN" altLang="en-US" sz="2400" dirty="0">
                  <a:solidFill>
                    <a:srgbClr val="595B81"/>
                  </a:solidFill>
                  <a:cs typeface="+mn-ea"/>
                  <a:sym typeface="+mn-lt"/>
                </a:endParaRPr>
              </a:p>
            </p:txBody>
          </p:sp>
        </p:grpSp>
        <p:grpSp>
          <p:nvGrpSpPr>
            <p:cNvPr id="34" name="组合 33"/>
            <p:cNvGrpSpPr/>
            <p:nvPr/>
          </p:nvGrpSpPr>
          <p:grpSpPr>
            <a:xfrm>
              <a:off x="6221379" y="2587795"/>
              <a:ext cx="5750356" cy="1072484"/>
              <a:chOff x="6221379" y="2525435"/>
              <a:chExt cx="5750356" cy="1072484"/>
            </a:xfrm>
          </p:grpSpPr>
          <p:sp>
            <p:nvSpPr>
              <p:cNvPr id="19" name="图形 12"/>
              <p:cNvSpPr/>
              <p:nvPr/>
            </p:nvSpPr>
            <p:spPr>
              <a:xfrm>
                <a:off x="6221379" y="2525435"/>
                <a:ext cx="792000" cy="792000"/>
              </a:xfrm>
              <a:prstGeom prst="ellipse">
                <a:avLst/>
              </a:prstGeom>
              <a:solidFill>
                <a:srgbClr val="DFA17B"/>
              </a:solidFill>
              <a:ln w="23241" cap="flat">
                <a:noFill/>
                <a:prstDash val="solid"/>
                <a:miter/>
              </a:ln>
            </p:spPr>
            <p:txBody>
              <a:bodyPr rtlCol="0" anchor="ctr"/>
              <a:lstStyle/>
              <a:p>
                <a:pPr algn="ctr"/>
                <a:r>
                  <a:rPr lang="en-US" altLang="zh-CN" sz="2000" dirty="0">
                    <a:solidFill>
                      <a:srgbClr val="FCFCFC"/>
                    </a:solidFill>
                    <a:cs typeface="+mn-ea"/>
                    <a:sym typeface="+mn-lt"/>
                  </a:rPr>
                  <a:t>02</a:t>
                </a:r>
                <a:endParaRPr lang="zh-CN" altLang="en-US" sz="2000" dirty="0">
                  <a:solidFill>
                    <a:srgbClr val="FCFCFC"/>
                  </a:solidFill>
                  <a:cs typeface="+mn-ea"/>
                  <a:sym typeface="+mn-lt"/>
                </a:endParaRPr>
              </a:p>
            </p:txBody>
          </p:sp>
          <p:sp>
            <p:nvSpPr>
              <p:cNvPr id="21" name="文本框 20"/>
              <p:cNvSpPr txBox="1"/>
              <p:nvPr/>
            </p:nvSpPr>
            <p:spPr>
              <a:xfrm>
                <a:off x="7013723" y="2525435"/>
                <a:ext cx="4958012" cy="1072484"/>
              </a:xfrm>
              <a:prstGeom prst="rect">
                <a:avLst/>
              </a:prstGeom>
              <a:noFill/>
            </p:spPr>
            <p:txBody>
              <a:bodyPr wrap="square" rtlCol="0">
                <a:noAutofit/>
              </a:bodyPr>
              <a:lstStyle/>
              <a:p>
                <a:r>
                  <a:rPr lang="zh-CN" altLang="en-US" sz="2400" dirty="0">
                    <a:solidFill>
                      <a:srgbClr val="595B81"/>
                    </a:solidFill>
                    <a:cs typeface="+mn-ea"/>
                    <a:sym typeface="+mn-lt"/>
                  </a:rPr>
                  <a:t>人工智能在结直肠癌数字化病理图像分析中的</a:t>
                </a:r>
                <a:r>
                  <a:rPr lang="zh-CN" altLang="en-US" sz="2400" dirty="0">
                    <a:solidFill>
                      <a:srgbClr val="595B81"/>
                    </a:solidFill>
                    <a:cs typeface="+mn-ea"/>
                    <a:sym typeface="+mn-lt"/>
                  </a:rPr>
                  <a:t>应用</a:t>
                </a:r>
                <a:endParaRPr lang="zh-CN" altLang="en-US" sz="2400" dirty="0">
                  <a:solidFill>
                    <a:srgbClr val="595B81"/>
                  </a:solidFill>
                  <a:cs typeface="+mn-ea"/>
                  <a:sym typeface="+mn-lt"/>
                </a:endParaRPr>
              </a:p>
            </p:txBody>
          </p:sp>
        </p:grpSp>
        <p:grpSp>
          <p:nvGrpSpPr>
            <p:cNvPr id="35" name="组合 34"/>
            <p:cNvGrpSpPr/>
            <p:nvPr/>
          </p:nvGrpSpPr>
          <p:grpSpPr>
            <a:xfrm>
              <a:off x="6221379" y="3737287"/>
              <a:ext cx="5588216" cy="953250"/>
              <a:chOff x="6221379" y="3612567"/>
              <a:chExt cx="5588216" cy="953250"/>
            </a:xfrm>
          </p:grpSpPr>
          <p:sp>
            <p:nvSpPr>
              <p:cNvPr id="15" name="图形 12"/>
              <p:cNvSpPr/>
              <p:nvPr/>
            </p:nvSpPr>
            <p:spPr>
              <a:xfrm>
                <a:off x="6221379" y="3612567"/>
                <a:ext cx="792000" cy="792000"/>
              </a:xfrm>
              <a:prstGeom prst="ellipse">
                <a:avLst/>
              </a:prstGeom>
              <a:solidFill>
                <a:srgbClr val="595B81"/>
              </a:solidFill>
              <a:ln w="23241" cap="flat">
                <a:noFill/>
                <a:prstDash val="solid"/>
                <a:miter/>
              </a:ln>
            </p:spPr>
            <p:txBody>
              <a:bodyPr rtlCol="0" anchor="ctr"/>
              <a:lstStyle/>
              <a:p>
                <a:pPr algn="ctr"/>
                <a:r>
                  <a:rPr lang="en-US" altLang="zh-CN" sz="2000" dirty="0">
                    <a:solidFill>
                      <a:srgbClr val="FCFCFC"/>
                    </a:solidFill>
                    <a:cs typeface="+mn-ea"/>
                    <a:sym typeface="+mn-lt"/>
                  </a:rPr>
                  <a:t>03</a:t>
                </a:r>
                <a:endParaRPr lang="zh-CN" altLang="en-US" sz="2000" dirty="0">
                  <a:solidFill>
                    <a:srgbClr val="FCFCFC"/>
                  </a:solidFill>
                  <a:cs typeface="+mn-ea"/>
                  <a:sym typeface="+mn-lt"/>
                </a:endParaRPr>
              </a:p>
            </p:txBody>
          </p:sp>
          <p:sp>
            <p:nvSpPr>
              <p:cNvPr id="17" name="文本框 16"/>
              <p:cNvSpPr txBox="1"/>
              <p:nvPr/>
            </p:nvSpPr>
            <p:spPr>
              <a:xfrm>
                <a:off x="7066750" y="3747175"/>
                <a:ext cx="4742845" cy="818642"/>
              </a:xfrm>
              <a:prstGeom prst="rect">
                <a:avLst/>
              </a:prstGeom>
              <a:noFill/>
            </p:spPr>
            <p:txBody>
              <a:bodyPr wrap="square" rtlCol="0">
                <a:spAutoFit/>
              </a:bodyPr>
              <a:lstStyle/>
              <a:p>
                <a:r>
                  <a:rPr lang="zh-CN" altLang="en-US" sz="2400" dirty="0">
                    <a:solidFill>
                      <a:srgbClr val="595B81"/>
                    </a:solidFill>
                    <a:cs typeface="+mn-ea"/>
                    <a:sym typeface="+mn-lt"/>
                  </a:rPr>
                  <a:t>病理图像纹理分析在胃癌</a:t>
                </a:r>
                <a:r>
                  <a:rPr lang="en-US" altLang="zh-CN" sz="2400" dirty="0">
                    <a:solidFill>
                      <a:srgbClr val="595B81"/>
                    </a:solidFill>
                    <a:cs typeface="+mn-ea"/>
                    <a:sym typeface="+mn-lt"/>
                  </a:rPr>
                  <a:t>MSI</a:t>
                </a:r>
                <a:r>
                  <a:rPr lang="zh-CN" altLang="en-US" sz="2400" dirty="0">
                    <a:solidFill>
                      <a:srgbClr val="595B81"/>
                    </a:solidFill>
                    <a:cs typeface="+mn-ea"/>
                    <a:sym typeface="+mn-lt"/>
                  </a:rPr>
                  <a:t>预测中的</a:t>
                </a:r>
                <a:r>
                  <a:rPr lang="zh-CN" altLang="en-US" sz="2400" dirty="0">
                    <a:solidFill>
                      <a:srgbClr val="595B81"/>
                    </a:solidFill>
                    <a:cs typeface="+mn-ea"/>
                    <a:sym typeface="+mn-lt"/>
                  </a:rPr>
                  <a:t>应用</a:t>
                </a:r>
                <a:endParaRPr lang="zh-CN" altLang="en-US" sz="2400" dirty="0">
                  <a:solidFill>
                    <a:srgbClr val="595B81"/>
                  </a:solidFill>
                  <a:cs typeface="+mn-ea"/>
                  <a:sym typeface="+mn-lt"/>
                </a:endParaRPr>
              </a:p>
            </p:txBody>
          </p:sp>
        </p:grpSp>
        <p:grpSp>
          <p:nvGrpSpPr>
            <p:cNvPr id="36" name="组合 35"/>
            <p:cNvGrpSpPr/>
            <p:nvPr/>
          </p:nvGrpSpPr>
          <p:grpSpPr>
            <a:xfrm>
              <a:off x="6221379" y="4886778"/>
              <a:ext cx="3543519" cy="792000"/>
              <a:chOff x="6221379" y="4886778"/>
              <a:chExt cx="3543519" cy="792000"/>
            </a:xfrm>
          </p:grpSpPr>
          <p:sp>
            <p:nvSpPr>
              <p:cNvPr id="11" name="图形 12"/>
              <p:cNvSpPr/>
              <p:nvPr/>
            </p:nvSpPr>
            <p:spPr>
              <a:xfrm>
                <a:off x="6221379" y="4886778"/>
                <a:ext cx="792000" cy="792000"/>
              </a:xfrm>
              <a:prstGeom prst="ellipse">
                <a:avLst/>
              </a:prstGeom>
              <a:solidFill>
                <a:srgbClr val="DFA17B"/>
              </a:solidFill>
              <a:ln w="23241" cap="flat">
                <a:noFill/>
                <a:prstDash val="solid"/>
                <a:miter/>
              </a:ln>
            </p:spPr>
            <p:txBody>
              <a:bodyPr rtlCol="0" anchor="ctr"/>
              <a:lstStyle/>
              <a:p>
                <a:pPr algn="ctr"/>
                <a:r>
                  <a:rPr lang="en-US" altLang="zh-CN" sz="2000" dirty="0">
                    <a:solidFill>
                      <a:srgbClr val="FCFCFC"/>
                    </a:solidFill>
                    <a:cs typeface="+mn-ea"/>
                    <a:sym typeface="+mn-lt"/>
                  </a:rPr>
                  <a:t>04</a:t>
                </a:r>
                <a:endParaRPr lang="zh-CN" altLang="en-US" sz="2000" dirty="0">
                  <a:solidFill>
                    <a:srgbClr val="FCFCFC"/>
                  </a:solidFill>
                  <a:cs typeface="+mn-ea"/>
                  <a:sym typeface="+mn-lt"/>
                </a:endParaRPr>
              </a:p>
            </p:txBody>
          </p:sp>
          <p:sp>
            <p:nvSpPr>
              <p:cNvPr id="13" name="文本框 12"/>
              <p:cNvSpPr txBox="1"/>
              <p:nvPr/>
            </p:nvSpPr>
            <p:spPr>
              <a:xfrm>
                <a:off x="7066723" y="5021168"/>
                <a:ext cx="2698175" cy="453912"/>
              </a:xfrm>
              <a:prstGeom prst="rect">
                <a:avLst/>
              </a:prstGeom>
              <a:noFill/>
            </p:spPr>
            <p:txBody>
              <a:bodyPr wrap="square" rtlCol="0">
                <a:spAutoFit/>
              </a:bodyPr>
              <a:lstStyle/>
              <a:p>
                <a:r>
                  <a:rPr lang="zh-CN" altLang="en-US" sz="2400" dirty="0">
                    <a:solidFill>
                      <a:srgbClr val="595B81"/>
                    </a:solidFill>
                    <a:cs typeface="+mn-ea"/>
                    <a:sym typeface="+mn-lt"/>
                  </a:rPr>
                  <a:t>总结与</a:t>
                </a:r>
                <a:r>
                  <a:rPr lang="zh-CN" altLang="en-US" sz="2400" dirty="0">
                    <a:solidFill>
                      <a:srgbClr val="595B81"/>
                    </a:solidFill>
                    <a:cs typeface="+mn-ea"/>
                    <a:sym typeface="+mn-lt"/>
                  </a:rPr>
                  <a:t>展望</a:t>
                </a:r>
                <a:endParaRPr lang="zh-CN" altLang="en-US" sz="2400" dirty="0">
                  <a:solidFill>
                    <a:srgbClr val="595B81"/>
                  </a:solidFill>
                  <a:cs typeface="+mn-ea"/>
                  <a:sym typeface="+mn-lt"/>
                </a:endParaRPr>
              </a:p>
            </p:txBody>
          </p:sp>
        </p:grpSp>
      </p:grpSp>
      <p:sp>
        <p:nvSpPr>
          <p:cNvPr id="6" name="文本框 5"/>
          <p:cNvSpPr txBox="1"/>
          <p:nvPr/>
        </p:nvSpPr>
        <p:spPr>
          <a:xfrm>
            <a:off x="12579985" y="1617345"/>
            <a:ext cx="4064000" cy="368300"/>
          </a:xfrm>
          <a:prstGeom prst="rect">
            <a:avLst/>
          </a:prstGeom>
          <a:noFill/>
        </p:spPr>
        <p:txBody>
          <a:bodyPr wrap="square" rtlCol="0">
            <a:spAutoFit/>
          </a:bodyPr>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95960" y="2108653"/>
            <a:ext cx="10800080" cy="2093567"/>
            <a:chOff x="695960" y="1945739"/>
            <a:chExt cx="10800080" cy="2093567"/>
          </a:xfrm>
        </p:grpSpPr>
        <p:sp>
          <p:nvSpPr>
            <p:cNvPr id="2" name="图形 12"/>
            <p:cNvSpPr/>
            <p:nvPr/>
          </p:nvSpPr>
          <p:spPr>
            <a:xfrm>
              <a:off x="5434965" y="1945739"/>
              <a:ext cx="1180465" cy="1160780"/>
            </a:xfrm>
            <a:prstGeom prst="ellipse">
              <a:avLst/>
            </a:prstGeom>
            <a:solidFill>
              <a:srgbClr val="DFA17B"/>
            </a:solidFill>
            <a:ln w="23241" cap="flat">
              <a:noFill/>
              <a:prstDash val="solid"/>
              <a:miter/>
            </a:ln>
          </p:spPr>
          <p:txBody>
            <a:bodyPr rtlCol="0" anchor="ctr"/>
            <a:lstStyle/>
            <a:p>
              <a:pPr algn="ctr"/>
              <a:r>
                <a:rPr lang="en-US" altLang="zh-CN" sz="3600" dirty="0">
                  <a:solidFill>
                    <a:srgbClr val="FCFCFC"/>
                  </a:solidFill>
                  <a:cs typeface="+mn-ea"/>
                  <a:sym typeface="+mn-lt"/>
                </a:rPr>
                <a:t>01</a:t>
              </a:r>
              <a:endParaRPr lang="zh-CN" altLang="en-US" sz="3600" dirty="0">
                <a:solidFill>
                  <a:srgbClr val="FCFCFC"/>
                </a:solidFill>
                <a:cs typeface="+mn-ea"/>
                <a:sym typeface="+mn-lt"/>
              </a:endParaRPr>
            </a:p>
          </p:txBody>
        </p:sp>
        <p:sp>
          <p:nvSpPr>
            <p:cNvPr id="3" name="文本框 2"/>
            <p:cNvSpPr txBox="1"/>
            <p:nvPr/>
          </p:nvSpPr>
          <p:spPr>
            <a:xfrm>
              <a:off x="695960" y="3270956"/>
              <a:ext cx="10800080" cy="768350"/>
            </a:xfrm>
            <a:prstGeom prst="rect">
              <a:avLst/>
            </a:prstGeom>
            <a:noFill/>
          </p:spPr>
          <p:txBody>
            <a:bodyPr wrap="none" rtlCol="0">
              <a:spAutoFit/>
            </a:bodyPr>
            <a:lstStyle/>
            <a:p>
              <a:pPr algn="ctr"/>
              <a:r>
                <a:rPr lang="zh-CN" altLang="en-US" sz="4400" dirty="0">
                  <a:solidFill>
                    <a:srgbClr val="595B81"/>
                  </a:solidFill>
                  <a:cs typeface="+mn-ea"/>
                  <a:sym typeface="+mn-lt"/>
                </a:rPr>
                <a:t>深度学习在肿瘤组织病理图像分析中的应用</a:t>
              </a:r>
              <a:endParaRPr lang="zh-CN" altLang="en-US" sz="4400" dirty="0">
                <a:solidFill>
                  <a:srgbClr val="595B81"/>
                </a:solidFill>
                <a:cs typeface="+mn-ea"/>
                <a:sym typeface="+mn-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文本框 37"/>
          <p:cNvSpPr txBox="1"/>
          <p:nvPr/>
        </p:nvSpPr>
        <p:spPr>
          <a:xfrm>
            <a:off x="1957070" y="677545"/>
            <a:ext cx="6330315" cy="829945"/>
          </a:xfrm>
          <a:prstGeom prst="rect">
            <a:avLst/>
          </a:prstGeom>
          <a:noFill/>
        </p:spPr>
        <p:txBody>
          <a:bodyPr wrap="square" rtlCol="0">
            <a:spAutoFit/>
          </a:bodyPr>
          <a:p>
            <a:pPr algn="l"/>
            <a:r>
              <a:rPr lang="zh-CN" altLang="en-US" sz="2400" dirty="0">
                <a:solidFill>
                  <a:srgbClr val="595B81"/>
                </a:solidFill>
                <a:cs typeface="+mn-ea"/>
                <a:sym typeface="+mn-lt"/>
              </a:rPr>
              <a:t>深度学习在肿瘤组织病理图像分析中的应用</a:t>
            </a:r>
            <a:endParaRPr lang="zh-CN" altLang="en-US" sz="2400" dirty="0">
              <a:solidFill>
                <a:srgbClr val="595B81"/>
              </a:solidFill>
              <a:cs typeface="+mn-ea"/>
              <a:sym typeface="+mn-lt"/>
            </a:endParaRPr>
          </a:p>
          <a:p>
            <a:endParaRPr lang="zh-CN" altLang="en-US" sz="2400" dirty="0">
              <a:solidFill>
                <a:srgbClr val="595B81"/>
              </a:solidFill>
              <a:cs typeface="+mn-ea"/>
              <a:sym typeface="+mn-lt"/>
            </a:endParaRPr>
          </a:p>
        </p:txBody>
      </p:sp>
      <p:sp>
        <p:nvSpPr>
          <p:cNvPr id="37" name="图形 12"/>
          <p:cNvSpPr/>
          <p:nvPr/>
        </p:nvSpPr>
        <p:spPr>
          <a:xfrm>
            <a:off x="1203325" y="561975"/>
            <a:ext cx="662940" cy="703580"/>
          </a:xfrm>
          <a:prstGeom prst="ellipse">
            <a:avLst/>
          </a:prstGeom>
          <a:solidFill>
            <a:srgbClr val="DFA17B"/>
          </a:solidFill>
          <a:ln w="23241" cap="flat">
            <a:noFill/>
            <a:prstDash val="solid"/>
            <a:miter/>
          </a:ln>
        </p:spPr>
        <p:txBody>
          <a:bodyPr rtlCol="0" anchor="ctr"/>
          <a:p>
            <a:pPr algn="ctr"/>
            <a:r>
              <a:rPr lang="en-US" altLang="zh-CN" sz="1600" dirty="0">
                <a:solidFill>
                  <a:srgbClr val="FCFCFC"/>
                </a:solidFill>
                <a:cs typeface="+mn-ea"/>
                <a:sym typeface="+mn-lt"/>
              </a:rPr>
              <a:t>01</a:t>
            </a:r>
            <a:endParaRPr lang="zh-CN" altLang="en-US" sz="1600" dirty="0">
              <a:solidFill>
                <a:srgbClr val="FCFCFC"/>
              </a:solidFill>
              <a:cs typeface="+mn-ea"/>
              <a:sym typeface="+mn-lt"/>
            </a:endParaRPr>
          </a:p>
        </p:txBody>
      </p:sp>
      <p:sp>
        <p:nvSpPr>
          <p:cNvPr id="4" name="文本框 3"/>
          <p:cNvSpPr txBox="1"/>
          <p:nvPr/>
        </p:nvSpPr>
        <p:spPr>
          <a:xfrm>
            <a:off x="923925" y="1507490"/>
            <a:ext cx="10330815" cy="2091690"/>
          </a:xfrm>
          <a:prstGeom prst="rect">
            <a:avLst/>
          </a:prstGeom>
          <a:noFill/>
        </p:spPr>
        <p:txBody>
          <a:bodyPr wrap="square" rtlCol="0">
            <a:spAutoFit/>
          </a:bodyPr>
          <a:p>
            <a:r>
              <a:rPr lang="zh-CN" altLang="en-US" sz="2000"/>
              <a:t>一，</a:t>
            </a:r>
            <a:r>
              <a:rPr lang="zh-CN" altLang="en-US" sz="2000"/>
              <a:t>论文背景</a:t>
            </a:r>
            <a:endParaRPr lang="zh-CN" altLang="en-US" sz="2000"/>
          </a:p>
          <a:p>
            <a:endParaRPr lang="zh-CN" altLang="en-US" sz="2000"/>
          </a:p>
          <a:p>
            <a:r>
              <a:rPr lang="zh-CN" altLang="en-US">
                <a:latin typeface="华文新魏" panose="02010800040101010101" charset="-122"/>
                <a:ea typeface="华文新魏" panose="02010800040101010101" charset="-122"/>
                <a:cs typeface="华文新魏" panose="02010800040101010101" charset="-122"/>
              </a:rPr>
              <a:t>全载玻片数字扫描技术自1999年首次提出以来，在许多病理领域得到应用和验证。近年来，将先进的人工智能(artificial intelligence，AI)技术应用于医学诊断领域，不仅为改善医疗保健提供了新思路，也掀起了在肿瘤病理学领域研究的新浪潮。在大数据及数字显微技术背景下，深度学习(deep</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learning，DL)作为实现AI的一种新兴手段，在肿瘤检测、分类、转移和预后预测等组织病理图像分析中显示出巨大潜力。</a:t>
            </a:r>
            <a:endParaRPr lang="zh-CN" altLang="en-US">
              <a:latin typeface="华文新魏" panose="02010800040101010101" charset="-122"/>
              <a:ea typeface="华文新魏" panose="02010800040101010101" charset="-122"/>
              <a:cs typeface="华文新魏" panose="02010800040101010101" charset="-122"/>
            </a:endParaRPr>
          </a:p>
        </p:txBody>
      </p:sp>
      <p:sp>
        <p:nvSpPr>
          <p:cNvPr id="5" name="文本框 4"/>
          <p:cNvSpPr txBox="1"/>
          <p:nvPr/>
        </p:nvSpPr>
        <p:spPr>
          <a:xfrm>
            <a:off x="923925" y="3793490"/>
            <a:ext cx="9965055" cy="2061210"/>
          </a:xfrm>
          <a:prstGeom prst="rect">
            <a:avLst/>
          </a:prstGeom>
          <a:noFill/>
        </p:spPr>
        <p:txBody>
          <a:bodyPr wrap="square" rtlCol="0">
            <a:spAutoFit/>
          </a:bodyPr>
          <a:p>
            <a:r>
              <a:rPr lang="zh-CN" altLang="en-US" sz="2000"/>
              <a:t>二，重要概念</a:t>
            </a:r>
            <a:endParaRPr lang="zh-CN" altLang="en-US" sz="2000"/>
          </a:p>
          <a:p>
            <a:endParaRPr lang="zh-CN" altLang="en-US">
              <a:latin typeface="华文新魏" panose="02010800040101010101" charset="-122"/>
              <a:ea typeface="华文新魏" panose="02010800040101010101" charset="-122"/>
              <a:cs typeface="华文新魏" panose="02010800040101010101" charset="-122"/>
            </a:endParaRPr>
          </a:p>
          <a:p>
            <a:r>
              <a:rPr lang="en-US" altLang="zh-CN">
                <a:latin typeface="华文新魏" panose="02010800040101010101" charset="-122"/>
                <a:ea typeface="华文新魏" panose="02010800040101010101" charset="-122"/>
                <a:cs typeface="华文新魏" panose="02010800040101010101" charset="-122"/>
                <a:sym typeface="+mn-ea"/>
              </a:rPr>
              <a:t>1</a:t>
            </a:r>
            <a:r>
              <a:rPr lang="zh-CN" altLang="en-US">
                <a:latin typeface="华文新魏" panose="02010800040101010101" charset="-122"/>
                <a:ea typeface="华文新魏" panose="02010800040101010101" charset="-122"/>
                <a:cs typeface="华文新魏" panose="02010800040101010101" charset="-122"/>
                <a:sym typeface="+mn-ea"/>
              </a:rPr>
              <a:t>，全载玻片数字扫描技术：1. 组织切片的数字化扫描、存储与传输，符合DICOM标准，与现有数字影像系统无缝整合 2. 细胞切片的扫描、识别与辅助诊断，实现批量自动检测 3. 细菌（如结核菌，TB）的自动批量扫描、识别与辅助诊断 4. 全自动病理切片制片与数字化集成。</a:t>
            </a:r>
            <a:endParaRPr lang="zh-CN" altLang="en-US">
              <a:latin typeface="华文新魏" panose="02010800040101010101" charset="-122"/>
              <a:ea typeface="华文新魏" panose="02010800040101010101" charset="-122"/>
              <a:cs typeface="华文新魏" panose="02010800040101010101" charset="-122"/>
              <a:sym typeface="+mn-ea"/>
            </a:endParaRPr>
          </a:p>
          <a:p>
            <a:r>
              <a:rPr lang="en-US" altLang="zh-CN">
                <a:latin typeface="华文新魏" panose="02010800040101010101" charset="-122"/>
                <a:ea typeface="华文新魏" panose="02010800040101010101" charset="-122"/>
                <a:cs typeface="华文新魏" panose="02010800040101010101" charset="-122"/>
                <a:sym typeface="+mn-ea"/>
              </a:rPr>
              <a:t>2</a:t>
            </a:r>
            <a:r>
              <a:rPr lang="zh-CN" altLang="en-US">
                <a:latin typeface="华文新魏" panose="02010800040101010101" charset="-122"/>
                <a:ea typeface="华文新魏" panose="02010800040101010101" charset="-122"/>
                <a:cs typeface="华文新魏" panose="02010800040101010101" charset="-122"/>
                <a:sym typeface="+mn-ea"/>
              </a:rPr>
              <a:t>，深度</a:t>
            </a:r>
            <a:r>
              <a:rPr lang="zh-CN" altLang="en-US">
                <a:latin typeface="华文新魏" panose="02010800040101010101" charset="-122"/>
                <a:ea typeface="华文新魏" panose="02010800040101010101" charset="-122"/>
                <a:cs typeface="华文新魏" panose="02010800040101010101" charset="-122"/>
                <a:sym typeface="+mn-ea"/>
              </a:rPr>
              <a:t>学习：深度学习是一种机器学习方法 ，它允许我们训练人工智能来预测输出，给定一组输入(指传入或传出计算机的信息)。监督学习和非监督学习都可以用来训练人工智能。</a:t>
            </a:r>
            <a:endParaRPr lang="zh-CN" altLang="en-US">
              <a:latin typeface="华文新魏" panose="02010800040101010101" charset="-122"/>
              <a:ea typeface="华文新魏" panose="02010800040101010101" charset="-122"/>
              <a:cs typeface="华文新魏" panose="02010800040101010101" charset="-122"/>
              <a:sym typeface="+mn-ea"/>
            </a:endParaRPr>
          </a:p>
        </p:txBody>
      </p:sp>
      <p:sp>
        <p:nvSpPr>
          <p:cNvPr id="6" name="文本框 5"/>
          <p:cNvSpPr txBox="1"/>
          <p:nvPr/>
        </p:nvSpPr>
        <p:spPr>
          <a:xfrm>
            <a:off x="1277620" y="4584700"/>
            <a:ext cx="4064000" cy="368300"/>
          </a:xfrm>
          <a:prstGeom prst="rect">
            <a:avLst/>
          </a:prstGeom>
          <a:noFill/>
        </p:spPr>
        <p:txBody>
          <a:bodyPr wrap="square" rtlCol="0">
            <a:spAutoFit/>
          </a:bodyPr>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893336" y="1768391"/>
            <a:ext cx="244337" cy="3329805"/>
            <a:chOff x="5920301" y="1227362"/>
            <a:chExt cx="312057" cy="4252686"/>
          </a:xfrm>
          <a:noFill/>
        </p:grpSpPr>
        <p:sp>
          <p:nvSpPr>
            <p:cNvPr id="5" name="椭圆 4"/>
            <p:cNvSpPr/>
            <p:nvPr/>
          </p:nvSpPr>
          <p:spPr>
            <a:xfrm>
              <a:off x="5927558" y="1227362"/>
              <a:ext cx="304800" cy="304800"/>
            </a:xfrm>
            <a:prstGeom prst="ellipse">
              <a:avLst/>
            </a:prstGeom>
            <a:grpFill/>
            <a:ln w="76200">
              <a:solidFill>
                <a:srgbClr val="597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方正楷体_GBK" panose="02000000000000000000" pitchFamily="2" charset="-122"/>
                <a:ea typeface="方正楷体_GBK" panose="02000000000000000000" pitchFamily="2" charset="-122"/>
              </a:endParaRPr>
            </a:p>
          </p:txBody>
        </p:sp>
        <p:sp>
          <p:nvSpPr>
            <p:cNvPr id="6" name="椭圆 5"/>
            <p:cNvSpPr/>
            <p:nvPr/>
          </p:nvSpPr>
          <p:spPr>
            <a:xfrm>
              <a:off x="5927558" y="5175248"/>
              <a:ext cx="304800" cy="304800"/>
            </a:xfrm>
            <a:prstGeom prst="ellipse">
              <a:avLst/>
            </a:prstGeom>
            <a:grpFill/>
            <a:ln w="76200">
              <a:solidFill>
                <a:srgbClr val="597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方正楷体_GBK" panose="02000000000000000000" pitchFamily="2" charset="-122"/>
                <a:ea typeface="方正楷体_GBK" panose="02000000000000000000" pitchFamily="2" charset="-122"/>
              </a:endParaRPr>
            </a:p>
          </p:txBody>
        </p:sp>
        <p:sp>
          <p:nvSpPr>
            <p:cNvPr id="7" name="椭圆 6"/>
            <p:cNvSpPr/>
            <p:nvPr/>
          </p:nvSpPr>
          <p:spPr>
            <a:xfrm>
              <a:off x="5927558" y="2543324"/>
              <a:ext cx="304800" cy="304800"/>
            </a:xfrm>
            <a:prstGeom prst="ellipse">
              <a:avLst/>
            </a:prstGeom>
            <a:grpFill/>
            <a:ln w="76200">
              <a:solidFill>
                <a:srgbClr val="597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方正楷体_GBK" panose="02000000000000000000" pitchFamily="2" charset="-122"/>
                <a:ea typeface="方正楷体_GBK" panose="02000000000000000000" pitchFamily="2" charset="-122"/>
              </a:endParaRPr>
            </a:p>
          </p:txBody>
        </p:sp>
        <p:sp>
          <p:nvSpPr>
            <p:cNvPr id="8" name="椭圆 7"/>
            <p:cNvSpPr/>
            <p:nvPr/>
          </p:nvSpPr>
          <p:spPr>
            <a:xfrm>
              <a:off x="5920301" y="3859286"/>
              <a:ext cx="304800" cy="304800"/>
            </a:xfrm>
            <a:prstGeom prst="ellipse">
              <a:avLst/>
            </a:prstGeom>
            <a:grpFill/>
            <a:ln w="76200">
              <a:solidFill>
                <a:srgbClr val="597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方正楷体_GBK" panose="02000000000000000000" pitchFamily="2" charset="-122"/>
                <a:ea typeface="方正楷体_GBK" panose="02000000000000000000" pitchFamily="2" charset="-122"/>
              </a:endParaRPr>
            </a:p>
          </p:txBody>
        </p:sp>
        <p:cxnSp>
          <p:nvCxnSpPr>
            <p:cNvPr id="9" name="直接连接符 8"/>
            <p:cNvCxnSpPr/>
            <p:nvPr/>
          </p:nvCxnSpPr>
          <p:spPr>
            <a:xfrm>
              <a:off x="6079958" y="1532162"/>
              <a:ext cx="0" cy="1011162"/>
            </a:xfrm>
            <a:prstGeom prst="line">
              <a:avLst/>
            </a:prstGeom>
            <a:grpFill/>
            <a:ln w="63500">
              <a:solidFill>
                <a:srgbClr val="59704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079958" y="2875688"/>
              <a:ext cx="0" cy="1011162"/>
            </a:xfrm>
            <a:prstGeom prst="line">
              <a:avLst/>
            </a:prstGeom>
            <a:grpFill/>
            <a:ln w="63500">
              <a:solidFill>
                <a:srgbClr val="59704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079958" y="4164086"/>
              <a:ext cx="0" cy="1011162"/>
            </a:xfrm>
            <a:prstGeom prst="line">
              <a:avLst/>
            </a:prstGeom>
            <a:grpFill/>
            <a:ln w="63500">
              <a:solidFill>
                <a:srgbClr val="597041"/>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6230124" y="1715417"/>
            <a:ext cx="816451" cy="368300"/>
          </a:xfrm>
          <a:prstGeom prst="rect">
            <a:avLst/>
          </a:prstGeom>
          <a:noFill/>
        </p:spPr>
        <p:txBody>
          <a:bodyPr wrap="square" rtlCol="0">
            <a:spAutoFit/>
          </a:bodyPr>
          <a:lstStyle/>
          <a:p>
            <a:pPr algn="ctr"/>
            <a:r>
              <a:rPr lang="zh-CN" altLang="en-US" dirty="0">
                <a:solidFill>
                  <a:schemeClr val="tx1">
                    <a:lumMod val="85000"/>
                    <a:lumOff val="15000"/>
                  </a:schemeClr>
                </a:solidFill>
                <a:latin typeface="华文中宋" panose="02010600040101010101" charset="-122"/>
                <a:ea typeface="华文中宋" panose="02010600040101010101" charset="-122"/>
              </a:rPr>
              <a:t>背景</a:t>
            </a:r>
            <a:endParaRPr lang="zh-CN" altLang="en-US" dirty="0">
              <a:solidFill>
                <a:schemeClr val="tx1">
                  <a:lumMod val="85000"/>
                  <a:lumOff val="15000"/>
                </a:schemeClr>
              </a:solidFill>
              <a:latin typeface="华文中宋" panose="02010600040101010101" charset="-122"/>
              <a:ea typeface="华文中宋" panose="02010600040101010101" charset="-122"/>
            </a:endParaRPr>
          </a:p>
        </p:txBody>
      </p:sp>
      <p:sp>
        <p:nvSpPr>
          <p:cNvPr id="13" name="文本框 12"/>
          <p:cNvSpPr txBox="1"/>
          <p:nvPr/>
        </p:nvSpPr>
        <p:spPr>
          <a:xfrm>
            <a:off x="4787900" y="2625090"/>
            <a:ext cx="1014095" cy="765810"/>
          </a:xfrm>
          <a:prstGeom prst="rect">
            <a:avLst/>
          </a:prstGeom>
          <a:noFill/>
        </p:spPr>
        <p:txBody>
          <a:bodyPr wrap="square" rtlCol="0">
            <a:noAutofit/>
          </a:bodyPr>
          <a:lstStyle/>
          <a:p>
            <a:pPr algn="ctr"/>
            <a:r>
              <a:rPr lang="zh-CN" altLang="en-US" dirty="0">
                <a:solidFill>
                  <a:schemeClr val="tx1">
                    <a:lumMod val="85000"/>
                    <a:lumOff val="15000"/>
                  </a:schemeClr>
                </a:solidFill>
                <a:latin typeface="华文中宋" panose="02010600040101010101" charset="-122"/>
                <a:ea typeface="华文中宋" panose="02010600040101010101" charset="-122"/>
              </a:rPr>
              <a:t>深度学习算法</a:t>
            </a:r>
            <a:endParaRPr lang="zh-CN" altLang="en-US" dirty="0">
              <a:solidFill>
                <a:schemeClr val="tx1">
                  <a:lumMod val="85000"/>
                  <a:lumOff val="15000"/>
                </a:schemeClr>
              </a:solidFill>
              <a:latin typeface="华文中宋" panose="02010600040101010101" charset="-122"/>
              <a:ea typeface="华文中宋" panose="02010600040101010101" charset="-122"/>
            </a:endParaRPr>
          </a:p>
        </p:txBody>
      </p:sp>
      <p:sp>
        <p:nvSpPr>
          <p:cNvPr id="14" name="文本框 13"/>
          <p:cNvSpPr txBox="1"/>
          <p:nvPr/>
        </p:nvSpPr>
        <p:spPr>
          <a:xfrm>
            <a:off x="6235065" y="3650615"/>
            <a:ext cx="1358900" cy="1623695"/>
          </a:xfrm>
          <a:prstGeom prst="rect">
            <a:avLst/>
          </a:prstGeom>
          <a:noFill/>
        </p:spPr>
        <p:txBody>
          <a:bodyPr wrap="square" rtlCol="0">
            <a:noAutofit/>
          </a:bodyPr>
          <a:lstStyle/>
          <a:p>
            <a:pPr algn="ctr"/>
            <a:r>
              <a:rPr lang="zh-CN" altLang="en-US" sz="1600" dirty="0">
                <a:solidFill>
                  <a:schemeClr val="tx1">
                    <a:lumMod val="85000"/>
                    <a:lumOff val="15000"/>
                  </a:schemeClr>
                </a:solidFill>
                <a:latin typeface="华文中宋" panose="02010600040101010101" charset="-122"/>
                <a:ea typeface="华文中宋" panose="02010600040101010101" charset="-122"/>
              </a:rPr>
              <a:t>深度学习在肿瘤组织病理图像分析中的应用</a:t>
            </a:r>
            <a:endParaRPr lang="zh-CN" altLang="en-US" sz="1600" dirty="0">
              <a:solidFill>
                <a:schemeClr val="tx1">
                  <a:lumMod val="85000"/>
                  <a:lumOff val="15000"/>
                </a:schemeClr>
              </a:solidFill>
              <a:latin typeface="华文中宋" panose="02010600040101010101" charset="-122"/>
              <a:ea typeface="华文中宋" panose="02010600040101010101" charset="-122"/>
            </a:endParaRPr>
          </a:p>
        </p:txBody>
      </p:sp>
      <p:sp>
        <p:nvSpPr>
          <p:cNvPr id="15" name="文本框 14"/>
          <p:cNvSpPr txBox="1"/>
          <p:nvPr/>
        </p:nvSpPr>
        <p:spPr>
          <a:xfrm>
            <a:off x="4590415" y="4798695"/>
            <a:ext cx="1211580" cy="1205865"/>
          </a:xfrm>
          <a:prstGeom prst="rect">
            <a:avLst/>
          </a:prstGeom>
          <a:noFill/>
        </p:spPr>
        <p:txBody>
          <a:bodyPr wrap="square" rtlCol="0">
            <a:noAutofit/>
          </a:bodyPr>
          <a:lstStyle/>
          <a:p>
            <a:pPr algn="ctr"/>
            <a:r>
              <a:rPr lang="zh-CN" altLang="en-US" dirty="0">
                <a:solidFill>
                  <a:schemeClr val="tx1">
                    <a:lumMod val="85000"/>
                    <a:lumOff val="15000"/>
                  </a:schemeClr>
                </a:solidFill>
                <a:latin typeface="华文中宋" panose="02010600040101010101" charset="-122"/>
                <a:ea typeface="华文中宋" panose="02010600040101010101" charset="-122"/>
              </a:rPr>
              <a:t>总结与展望，问题与挑战</a:t>
            </a:r>
            <a:endParaRPr lang="zh-CN" altLang="en-US" dirty="0">
              <a:solidFill>
                <a:schemeClr val="tx1">
                  <a:lumMod val="85000"/>
                  <a:lumOff val="15000"/>
                </a:schemeClr>
              </a:solidFill>
              <a:latin typeface="华文中宋" panose="02010600040101010101" charset="-122"/>
              <a:ea typeface="华文中宋" panose="02010600040101010101" charset="-122"/>
            </a:endParaRPr>
          </a:p>
        </p:txBody>
      </p:sp>
      <p:sp>
        <p:nvSpPr>
          <p:cNvPr id="20" name="文本框 19"/>
          <p:cNvSpPr txBox="1"/>
          <p:nvPr/>
        </p:nvSpPr>
        <p:spPr>
          <a:xfrm>
            <a:off x="7605395" y="3650615"/>
            <a:ext cx="4236085" cy="1844675"/>
          </a:xfrm>
          <a:prstGeom prst="rect">
            <a:avLst/>
          </a:prstGeom>
          <a:noFill/>
        </p:spPr>
        <p:txBody>
          <a:bodyPr wrap="square" rtlCol="0">
            <a:no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1.</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深度学习在肺癌组织病理图像中的应用</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2.</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深度学习在乳腺癌组织病理图像中的研究应用</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3.</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深度学习在前列腺癌组织病理图像中的应用</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a:p>
            <a:r>
              <a:rPr lang="en-US" altLang="zh-CN"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4.</a:t>
            </a:r>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深度学习在其他肿瘤中的应用</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p:txBody>
      </p:sp>
      <p:sp>
        <p:nvSpPr>
          <p:cNvPr id="21" name="文本框 20"/>
          <p:cNvSpPr txBox="1"/>
          <p:nvPr/>
        </p:nvSpPr>
        <p:spPr>
          <a:xfrm>
            <a:off x="7258050" y="1073150"/>
            <a:ext cx="4382770" cy="2317115"/>
          </a:xfrm>
          <a:prstGeom prst="rect">
            <a:avLst/>
          </a:prstGeom>
          <a:noFill/>
        </p:spPr>
        <p:txBody>
          <a:bodyPr wrap="square" rtlCol="0">
            <a:no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rPr>
              <a:t>癌症的发生、发展及死亡已成为我国的重大公共卫生问题。据《2018年全球癌症统计》报道，癌症新发病例高达1 810万，癌症死亡病例达960万。相较于其他国家，我国癌症发病率和病死率均高居全球第一。但相较于发达国家，我国的医疗卫生资源存在相对匮乏、分配不均等问题。加之不断加剧的人口老龄化，现代传统医疗模式已不能满足人们对健康与卫生服务的需求。</a:t>
            </a:r>
            <a:endParaRPr lang="zh-CN" altLang="en-US" sz="1400" dirty="0">
              <a:solidFill>
                <a:schemeClr val="tx1">
                  <a:lumMod val="85000"/>
                  <a:lumOff val="15000"/>
                </a:schemeClr>
              </a:solidFill>
              <a:effectLst/>
              <a:latin typeface="华文中宋" panose="02010600040101010101" charset="-122"/>
              <a:ea typeface="华文中宋" panose="02010600040101010101" charset="-122"/>
              <a:cs typeface="华文中宋" panose="02010600040101010101" charset="-122"/>
            </a:endParaRPr>
          </a:p>
        </p:txBody>
      </p:sp>
      <p:sp>
        <p:nvSpPr>
          <p:cNvPr id="35" name="文本框 34"/>
          <p:cNvSpPr txBox="1"/>
          <p:nvPr/>
        </p:nvSpPr>
        <p:spPr>
          <a:xfrm>
            <a:off x="323850" y="203200"/>
            <a:ext cx="4064000" cy="368300"/>
          </a:xfrm>
          <a:prstGeom prst="rect">
            <a:avLst/>
          </a:prstGeom>
          <a:noFill/>
        </p:spPr>
        <p:txBody>
          <a:bodyPr wrap="square" rtlCol="0">
            <a:spAutoFit/>
          </a:bodyPr>
          <a:p>
            <a:endParaRPr lang="zh-CN" altLang="en-US"/>
          </a:p>
        </p:txBody>
      </p:sp>
      <p:sp>
        <p:nvSpPr>
          <p:cNvPr id="24" name="文本框 23"/>
          <p:cNvSpPr txBox="1"/>
          <p:nvPr/>
        </p:nvSpPr>
        <p:spPr>
          <a:xfrm>
            <a:off x="1107440" y="1845310"/>
            <a:ext cx="3583305" cy="2383790"/>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cs typeface="华文中宋" panose="02010600040101010101" charset="-122"/>
              </a:rPr>
              <a:t>D L是机器学习中的一种新兴算法，强调模拟人脑，使用连续的网络层来分析数据的内在联系，学习数据特征。在图像分析方面，1 9世纪8 0年代初期引入了计算机辅助诊断(computeraided diagnosis，CAD)系统来帮助医师提高分析医学图像的效率。特征提取是其关键步骤。传统算法需人工对训练样本进行特征描述和提取，而D L通过学习可以自主地从数据中提取所需特征，形成更高维、更抽象的表征。</a:t>
            </a:r>
            <a:endParaRPr lang="zh-CN" altLang="en-US" sz="1400">
              <a:latin typeface="华文中宋" panose="02010600040101010101" charset="-122"/>
              <a:ea typeface="华文中宋" panose="02010600040101010101" charset="-122"/>
              <a:cs typeface="华文中宋" panose="02010600040101010101" charset="-122"/>
            </a:endParaRPr>
          </a:p>
        </p:txBody>
      </p:sp>
      <p:sp>
        <p:nvSpPr>
          <p:cNvPr id="25" name="文本框 24"/>
          <p:cNvSpPr txBox="1"/>
          <p:nvPr/>
        </p:nvSpPr>
        <p:spPr>
          <a:xfrm>
            <a:off x="1461135" y="5076825"/>
            <a:ext cx="5046980" cy="953135"/>
          </a:xfrm>
          <a:prstGeom prst="rect">
            <a:avLst/>
          </a:prstGeom>
          <a:noFill/>
        </p:spPr>
        <p:txBody>
          <a:bodyPr wrap="square" rtlCol="0">
            <a:spAutoFit/>
          </a:bodyPr>
          <a:p>
            <a:r>
              <a:rPr lang="en-US" altLang="zh-CN" sz="1400">
                <a:latin typeface="华文中宋" panose="02010600040101010101" charset="-122"/>
                <a:ea typeface="华文中宋" panose="02010600040101010101" charset="-122"/>
                <a:cs typeface="华文中宋" panose="02010600040101010101" charset="-122"/>
              </a:rPr>
              <a:t>1.WSI</a:t>
            </a:r>
            <a:r>
              <a:rPr lang="zh-CN" altLang="en-US" sz="1400">
                <a:latin typeface="华文中宋" panose="02010600040101010101" charset="-122"/>
                <a:ea typeface="华文中宋" panose="02010600040101010101" charset="-122"/>
                <a:cs typeface="华文中宋" panose="02010600040101010101" charset="-122"/>
              </a:rPr>
              <a:t>图像质量的保证</a:t>
            </a:r>
            <a:endParaRPr lang="zh-CN" altLang="en-US" sz="1400">
              <a:latin typeface="华文中宋" panose="02010600040101010101" charset="-122"/>
              <a:ea typeface="华文中宋" panose="02010600040101010101" charset="-122"/>
              <a:cs typeface="华文中宋" panose="02010600040101010101" charset="-122"/>
            </a:endParaRPr>
          </a:p>
          <a:p>
            <a:r>
              <a:rPr lang="en-US" altLang="zh-CN" sz="1400">
                <a:latin typeface="华文中宋" panose="02010600040101010101" charset="-122"/>
                <a:ea typeface="华文中宋" panose="02010600040101010101" charset="-122"/>
                <a:cs typeface="华文中宋" panose="02010600040101010101" charset="-122"/>
              </a:rPr>
              <a:t>2.</a:t>
            </a:r>
            <a:r>
              <a:rPr lang="zh-CN" altLang="en-US" sz="1400">
                <a:latin typeface="华文中宋" panose="02010600040101010101" charset="-122"/>
                <a:ea typeface="华文中宋" panose="02010600040101010101" charset="-122"/>
                <a:cs typeface="华文中宋" panose="02010600040101010101" charset="-122"/>
              </a:rPr>
              <a:t>大量准确特征数据集的获得</a:t>
            </a:r>
            <a:endParaRPr lang="zh-CN" altLang="en-US" sz="1400">
              <a:latin typeface="华文中宋" panose="02010600040101010101" charset="-122"/>
              <a:ea typeface="华文中宋" panose="02010600040101010101" charset="-122"/>
              <a:cs typeface="华文中宋" panose="02010600040101010101" charset="-122"/>
            </a:endParaRPr>
          </a:p>
          <a:p>
            <a:r>
              <a:rPr lang="en-US" altLang="zh-CN" sz="1400">
                <a:latin typeface="华文中宋" panose="02010600040101010101" charset="-122"/>
                <a:ea typeface="华文中宋" panose="02010600040101010101" charset="-122"/>
                <a:cs typeface="华文中宋" panose="02010600040101010101" charset="-122"/>
              </a:rPr>
              <a:t>3.AI</a:t>
            </a:r>
            <a:r>
              <a:rPr lang="zh-CN" altLang="en-US" sz="1400">
                <a:latin typeface="华文中宋" panose="02010600040101010101" charset="-122"/>
                <a:ea typeface="华文中宋" panose="02010600040101010101" charset="-122"/>
                <a:cs typeface="华文中宋" panose="02010600040101010101" charset="-122"/>
              </a:rPr>
              <a:t>模型分析得出的结论不完整</a:t>
            </a:r>
            <a:endParaRPr lang="zh-CN" altLang="en-US" sz="1400">
              <a:latin typeface="华文中宋" panose="02010600040101010101" charset="-122"/>
              <a:ea typeface="华文中宋" panose="02010600040101010101" charset="-122"/>
              <a:cs typeface="华文中宋" panose="02010600040101010101" charset="-122"/>
            </a:endParaRPr>
          </a:p>
          <a:p>
            <a:r>
              <a:rPr lang="en-US" altLang="zh-CN" sz="1400">
                <a:latin typeface="华文中宋" panose="02010600040101010101" charset="-122"/>
                <a:ea typeface="华文中宋" panose="02010600040101010101" charset="-122"/>
                <a:cs typeface="华文中宋" panose="02010600040101010101" charset="-122"/>
              </a:rPr>
              <a:t>4.</a:t>
            </a:r>
            <a:r>
              <a:rPr lang="zh-CN" altLang="en-US" sz="1400">
                <a:latin typeface="华文中宋" panose="02010600040101010101" charset="-122"/>
                <a:ea typeface="华文中宋" panose="02010600040101010101" charset="-122"/>
                <a:cs typeface="华文中宋" panose="02010600040101010101" charset="-122"/>
              </a:rPr>
              <a:t>伦理与法律的挑战</a:t>
            </a:r>
            <a:endParaRPr lang="zh-CN" altLang="en-US" sz="1400">
              <a:latin typeface="华文中宋" panose="02010600040101010101" charset="-122"/>
              <a:ea typeface="华文中宋" panose="02010600040101010101" charset="-122"/>
              <a:cs typeface="华文中宋" panose="02010600040101010101" charset="-122"/>
            </a:endParaRPr>
          </a:p>
        </p:txBody>
      </p:sp>
      <p:sp>
        <p:nvSpPr>
          <p:cNvPr id="28" name="文本框 27"/>
          <p:cNvSpPr txBox="1"/>
          <p:nvPr/>
        </p:nvSpPr>
        <p:spPr>
          <a:xfrm>
            <a:off x="963295" y="725170"/>
            <a:ext cx="4763770" cy="550545"/>
          </a:xfrm>
          <a:prstGeom prst="rect">
            <a:avLst/>
          </a:prstGeom>
          <a:noFill/>
        </p:spPr>
        <p:txBody>
          <a:bodyPr wrap="square" rtlCol="0">
            <a:noAutofit/>
          </a:bodyPr>
          <a:p>
            <a:r>
              <a:rPr lang="en-US" altLang="zh-CN" sz="2400"/>
              <a:t> </a:t>
            </a:r>
            <a:r>
              <a:rPr lang="en-US" altLang="zh-CN" sz="2000">
                <a:latin typeface="+mj-ea"/>
                <a:ea typeface="+mj-ea"/>
                <a:cs typeface="+mj-ea"/>
              </a:rPr>
              <a:t> </a:t>
            </a:r>
            <a:r>
              <a:rPr lang="zh-CN" altLang="en-US" sz="2000">
                <a:latin typeface="+mj-ea"/>
                <a:ea typeface="+mj-ea"/>
                <a:cs typeface="+mj-ea"/>
              </a:rPr>
              <a:t>三</a:t>
            </a:r>
            <a:r>
              <a:rPr lang="en-US" altLang="zh-CN" sz="2000">
                <a:latin typeface="+mj-ea"/>
                <a:ea typeface="+mj-ea"/>
                <a:cs typeface="+mj-ea"/>
              </a:rPr>
              <a:t>.</a:t>
            </a:r>
            <a:r>
              <a:rPr lang="zh-CN" altLang="en-US" sz="2000">
                <a:latin typeface="+mj-ea"/>
                <a:ea typeface="+mj-ea"/>
                <a:cs typeface="+mj-ea"/>
              </a:rPr>
              <a:t>论文结构（</a:t>
            </a:r>
            <a:r>
              <a:rPr lang="zh-CN" altLang="en-US" sz="2000">
                <a:latin typeface="+mj-ea"/>
                <a:ea typeface="+mj-ea"/>
                <a:cs typeface="+mj-ea"/>
              </a:rPr>
              <a:t>由表及里）</a:t>
            </a:r>
            <a:endParaRPr lang="zh-CN" altLang="en-US" sz="2000">
              <a:latin typeface="+mj-ea"/>
              <a:ea typeface="+mj-ea"/>
              <a:cs typeface="+mj-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817245" y="1275080"/>
            <a:ext cx="7195185" cy="5108575"/>
          </a:xfrm>
          <a:prstGeom prst="rect">
            <a:avLst/>
          </a:prstGeom>
        </p:spPr>
      </p:pic>
      <p:sp>
        <p:nvSpPr>
          <p:cNvPr id="5" name="文本框 4"/>
          <p:cNvSpPr txBox="1"/>
          <p:nvPr/>
        </p:nvSpPr>
        <p:spPr>
          <a:xfrm>
            <a:off x="8199120" y="1784985"/>
            <a:ext cx="3577590" cy="4486275"/>
          </a:xfrm>
          <a:prstGeom prst="rect">
            <a:avLst/>
          </a:prstGeom>
          <a:noFill/>
        </p:spPr>
        <p:txBody>
          <a:bodyPr wrap="square" rtlCol="0">
            <a:noAutofit/>
          </a:bodyPr>
          <a:p>
            <a:r>
              <a:rPr lang="zh-CN" altLang="en-US" sz="2000">
                <a:latin typeface="华文新魏" panose="02010800040101010101" charset="-122"/>
                <a:ea typeface="华文新魏" panose="02010800040101010101" charset="-122"/>
                <a:cs typeface="华文新魏" panose="02010800040101010101" charset="-122"/>
              </a:rPr>
              <a:t>以上研究(表1 )显示：已开发多项基于D L用于肺癌早期诊断、分型和预后预测的模型。假定所有研究均在高质量数字切片和精准特征标注的前提下，“inception V3”在学习大量训练集样本后，判断肺良恶性病变的AUC达0.97，具有较好的应用前景。而在其他几项研究中存在共同的局限性，即训练集样本量少，从而导致模型的准确度不高，但可为后续此类模型从实验室走入临床提供思路。</a:t>
            </a:r>
            <a:endParaRPr lang="zh-CN" altLang="en-US" sz="2000">
              <a:latin typeface="华文新魏" panose="02010800040101010101" charset="-122"/>
              <a:ea typeface="华文新魏" panose="02010800040101010101" charset="-122"/>
              <a:cs typeface="华文新魏" panose="02010800040101010101" charset="-122"/>
            </a:endParaRPr>
          </a:p>
        </p:txBody>
      </p:sp>
      <p:sp>
        <p:nvSpPr>
          <p:cNvPr id="6" name="文本框 5"/>
          <p:cNvSpPr txBox="1"/>
          <p:nvPr/>
        </p:nvSpPr>
        <p:spPr>
          <a:xfrm>
            <a:off x="912495" y="725170"/>
            <a:ext cx="4064000" cy="398780"/>
          </a:xfrm>
          <a:prstGeom prst="rect">
            <a:avLst/>
          </a:prstGeom>
          <a:noFill/>
        </p:spPr>
        <p:txBody>
          <a:bodyPr wrap="square" rtlCol="0">
            <a:spAutoFit/>
          </a:bodyPr>
          <a:p>
            <a:r>
              <a:rPr lang="zh-CN" altLang="en-US" sz="2000"/>
              <a:t>四，主要方法：对比分析</a:t>
            </a:r>
            <a:endParaRPr lang="zh-CN" alt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75361" y="1977208"/>
            <a:ext cx="10241280" cy="2655542"/>
            <a:chOff x="975361" y="1814294"/>
            <a:chExt cx="10241280" cy="2655542"/>
          </a:xfrm>
        </p:grpSpPr>
        <p:sp>
          <p:nvSpPr>
            <p:cNvPr id="2" name="图形 12"/>
            <p:cNvSpPr/>
            <p:nvPr/>
          </p:nvSpPr>
          <p:spPr>
            <a:xfrm>
              <a:off x="5313681" y="1814294"/>
              <a:ext cx="1301750" cy="1292225"/>
            </a:xfrm>
            <a:prstGeom prst="ellipse">
              <a:avLst/>
            </a:prstGeom>
            <a:solidFill>
              <a:srgbClr val="DFA17B"/>
            </a:solidFill>
            <a:ln w="23241" cap="flat">
              <a:noFill/>
              <a:prstDash val="solid"/>
              <a:miter/>
            </a:ln>
          </p:spPr>
          <p:txBody>
            <a:bodyPr rtlCol="0" anchor="ctr"/>
            <a:lstStyle/>
            <a:p>
              <a:pPr algn="ctr"/>
              <a:r>
                <a:rPr lang="en-US" altLang="zh-CN" sz="3600" dirty="0">
                  <a:solidFill>
                    <a:srgbClr val="FCFCFC"/>
                  </a:solidFill>
                  <a:cs typeface="+mn-ea"/>
                  <a:sym typeface="+mn-lt"/>
                </a:rPr>
                <a:t>02</a:t>
              </a:r>
              <a:endParaRPr lang="zh-CN" altLang="en-US" sz="3600" dirty="0">
                <a:solidFill>
                  <a:srgbClr val="FCFCFC"/>
                </a:solidFill>
                <a:cs typeface="+mn-ea"/>
                <a:sym typeface="+mn-lt"/>
              </a:endParaRPr>
            </a:p>
          </p:txBody>
        </p:sp>
        <p:sp>
          <p:nvSpPr>
            <p:cNvPr id="3" name="文本框 2"/>
            <p:cNvSpPr txBox="1"/>
            <p:nvPr/>
          </p:nvSpPr>
          <p:spPr>
            <a:xfrm>
              <a:off x="975361" y="3270956"/>
              <a:ext cx="10241280" cy="1198880"/>
            </a:xfrm>
            <a:prstGeom prst="rect">
              <a:avLst/>
            </a:prstGeom>
            <a:noFill/>
          </p:spPr>
          <p:txBody>
            <a:bodyPr wrap="none" rtlCol="0">
              <a:spAutoFit/>
            </a:bodyPr>
            <a:lstStyle/>
            <a:p>
              <a:pPr algn="ctr"/>
              <a:r>
                <a:rPr lang="zh-CN" altLang="en-US" sz="3600" dirty="0">
                  <a:solidFill>
                    <a:srgbClr val="595B81"/>
                  </a:solidFill>
                  <a:cs typeface="+mn-ea"/>
                  <a:sym typeface="+mn-lt"/>
                </a:rPr>
                <a:t>人工智能在结直肠癌数字化病理图像分析中的应用</a:t>
              </a:r>
              <a:endParaRPr lang="zh-CN" altLang="en-US" sz="3600" dirty="0">
                <a:solidFill>
                  <a:srgbClr val="595B81"/>
                </a:solidFill>
                <a:cs typeface="+mn-ea"/>
                <a:sym typeface="+mn-lt"/>
              </a:endParaRPr>
            </a:p>
            <a:p>
              <a:pPr algn="ctr"/>
              <a:endParaRPr lang="zh-CN" altLang="en-US" sz="3600" dirty="0">
                <a:solidFill>
                  <a:srgbClr val="595B81"/>
                </a:solidFill>
                <a:cs typeface="+mn-ea"/>
                <a:sym typeface="+mn-l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99540" y="982980"/>
            <a:ext cx="8648065" cy="4371340"/>
          </a:xfrm>
          <a:prstGeom prst="rect">
            <a:avLst/>
          </a:prstGeom>
          <a:noFill/>
        </p:spPr>
        <p:txBody>
          <a:bodyPr wrap="square" rtlCol="0">
            <a:noAutofit/>
          </a:bodyPr>
          <a:p>
            <a:r>
              <a:rPr lang="zh-CN" altLang="en-US" sz="2000">
                <a:latin typeface="+mj-ea"/>
                <a:ea typeface="+mj-ea"/>
                <a:cs typeface="+mj-ea"/>
              </a:rPr>
              <a:t>一</a:t>
            </a:r>
            <a:r>
              <a:rPr lang="en-US" altLang="zh-CN" sz="2000">
                <a:latin typeface="+mj-ea"/>
                <a:ea typeface="+mj-ea"/>
                <a:cs typeface="+mj-ea"/>
              </a:rPr>
              <a:t>.</a:t>
            </a:r>
            <a:r>
              <a:rPr lang="zh-CN" altLang="en-US" sz="2000">
                <a:latin typeface="+mj-ea"/>
                <a:ea typeface="+mj-ea"/>
                <a:cs typeface="+mj-ea"/>
              </a:rPr>
              <a:t>论文背景</a:t>
            </a:r>
            <a:endParaRPr lang="zh-CN" altLang="en-US" sz="2000">
              <a:latin typeface="+mj-ea"/>
              <a:ea typeface="+mj-ea"/>
              <a:cs typeface="+mj-ea"/>
            </a:endParaRPr>
          </a:p>
          <a:p>
            <a:endParaRPr lang="zh-CN" altLang="en-US" sz="2000">
              <a:latin typeface="+mj-ea"/>
              <a:ea typeface="+mj-ea"/>
              <a:cs typeface="+mj-ea"/>
            </a:endParaRPr>
          </a:p>
          <a:p>
            <a:r>
              <a:rPr lang="zh-CN" altLang="en-US" sz="2000">
                <a:latin typeface="华文新魏" panose="02010800040101010101" charset="-122"/>
                <a:ea typeface="华文新魏" panose="02010800040101010101" charset="-122"/>
                <a:cs typeface="华文新魏" panose="02010800040101010101" charset="-122"/>
              </a:rPr>
              <a:t>随着肿瘤 “精准医疗” 及 “免疫治疗” 时代的到来， 临床对 “金标准” 病理诊断提出了更高要求。 个性化肿瘤治疗需进行准确的生物标志物评估， 如何更快、 准确及更全面地作出病理诊断面临巨大挑战，这也成为病理学科发展的新契机。 目前， 计算机人工智能技术在医学领域的应用越来越广泛， 极大推动了</a:t>
            </a:r>
            <a:r>
              <a:rPr lang="en-US" altLang="zh-CN" sz="2000">
                <a:latin typeface="华文新魏" panose="02010800040101010101" charset="-122"/>
                <a:ea typeface="华文新魏" panose="02010800040101010101" charset="-122"/>
                <a:cs typeface="华文新魏" panose="02010800040101010101" charset="-122"/>
              </a:rPr>
              <a:t>“</a:t>
            </a:r>
            <a:r>
              <a:rPr lang="zh-CN" altLang="en-US" sz="2000">
                <a:latin typeface="华文新魏" panose="02010800040101010101" charset="-122"/>
                <a:ea typeface="华文新魏" panose="02010800040101010101" charset="-122"/>
                <a:cs typeface="华文新魏" panose="02010800040101010101" charset="-122"/>
              </a:rPr>
              <a:t>精准医疗” 的发展。 数字化病理图像的出现为人工智能与病理学搭建了桥梁， 基于人工智能对数字病理图像的数据挖掘及深度学习， 病理诊断逐渐从定性分析发展为定量分析， 促进了数字化病理及病理组学的发展。</a:t>
            </a:r>
            <a:endParaRPr lang="zh-CN" altLang="en-US" sz="2000">
              <a:latin typeface="华文新魏" panose="02010800040101010101" charset="-122"/>
              <a:ea typeface="华文新魏" panose="02010800040101010101" charset="-122"/>
              <a:cs typeface="华文新魏" panose="02010800040101010101" charset="-122"/>
            </a:endParaRPr>
          </a:p>
          <a:p>
            <a:r>
              <a:rPr lang="zh-CN" altLang="en-US" sz="2000">
                <a:latin typeface="华文新魏" panose="02010800040101010101" charset="-122"/>
                <a:ea typeface="华文新魏" panose="02010800040101010101" charset="-122"/>
                <a:cs typeface="华文新魏" panose="02010800040101010101" charset="-122"/>
              </a:rPr>
              <a:t>结直肠癌是一种常见的消化道恶性肿瘤。 ２０１８ 年全球癌症统计数据显示， 结直肠癌的发病率和死亡率分别居第 ３ 位 （１０</a:t>
            </a:r>
            <a:r>
              <a:rPr lang="en-US" altLang="zh-CN" sz="2000">
                <a:latin typeface="华文新魏" panose="02010800040101010101" charset="-122"/>
                <a:ea typeface="华文新魏" panose="02010800040101010101" charset="-122"/>
                <a:cs typeface="华文新魏" panose="02010800040101010101" charset="-122"/>
              </a:rPr>
              <a:t>.</a:t>
            </a:r>
            <a:r>
              <a:rPr lang="zh-CN" altLang="en-US" sz="2000">
                <a:latin typeface="华文新魏" panose="02010800040101010101" charset="-122"/>
                <a:ea typeface="华文新魏" panose="02010800040101010101" charset="-122"/>
                <a:cs typeface="华文新魏" panose="02010800040101010101" charset="-122"/>
              </a:rPr>
              <a:t>２％） 和第 ２ 位 （</a:t>
            </a:r>
            <a:r>
              <a:rPr lang="en-US" altLang="zh-CN" sz="2000">
                <a:latin typeface="华文新魏" panose="02010800040101010101" charset="-122"/>
                <a:ea typeface="华文新魏" panose="02010800040101010101" charset="-122"/>
                <a:cs typeface="华文新魏" panose="02010800040101010101" charset="-122"/>
              </a:rPr>
              <a:t>9.</a:t>
            </a:r>
            <a:r>
              <a:rPr lang="zh-CN" altLang="en-US" sz="2000">
                <a:latin typeface="华文新魏" panose="02010800040101010101" charset="-122"/>
                <a:ea typeface="华文新魏" panose="02010800040101010101" charset="-122"/>
                <a:cs typeface="华文新魏" panose="02010800040101010101" charset="-122"/>
              </a:rPr>
              <a:t>２％）， 我国结直肠癌的发病率和死亡率在恶性肿瘤中分别位居第 ３位、 第 ５ 位 ， 且发病率呈明显上升趋势。 </a:t>
            </a:r>
            <a:endParaRPr lang="zh-CN" altLang="en-US" sz="2000">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575310" y="2145665"/>
            <a:ext cx="5283835" cy="1348740"/>
            <a:chOff x="695325" y="2479040"/>
            <a:chExt cx="10801350" cy="2590165"/>
          </a:xfrm>
        </p:grpSpPr>
        <p:cxnSp>
          <p:nvCxnSpPr>
            <p:cNvPr id="2" name="直线"/>
            <p:cNvCxnSpPr>
              <a:cxnSpLocks noChangeShapeType="1"/>
            </p:cNvCxnSpPr>
            <p:nvPr/>
          </p:nvCxnSpPr>
          <p:spPr bwMode="auto">
            <a:xfrm>
              <a:off x="695325" y="3801110"/>
              <a:ext cx="10801350" cy="1270"/>
            </a:xfrm>
            <a:prstGeom prst="line">
              <a:avLst/>
            </a:prstGeom>
            <a:noFill/>
            <a:ln w="19050">
              <a:solidFill>
                <a:srgbClr val="595B81"/>
              </a:solidFill>
              <a:miter lim="800000"/>
            </a:ln>
            <a:extLst>
              <a:ext uri="{909E8E84-426E-40DD-AFC4-6F175D3DCCD1}">
                <a14:hiddenFill xmlns:a14="http://schemas.microsoft.com/office/drawing/2010/main">
                  <a:noFill/>
                </a14:hiddenFill>
              </a:ext>
            </a:extLst>
          </p:spPr>
        </p:cxnSp>
        <p:grpSp>
          <p:nvGrpSpPr>
            <p:cNvPr id="3" name="组合 2"/>
            <p:cNvGrpSpPr/>
            <p:nvPr/>
          </p:nvGrpSpPr>
          <p:grpSpPr>
            <a:xfrm>
              <a:off x="9747932" y="2506980"/>
              <a:ext cx="1012825" cy="1413510"/>
              <a:chOff x="9997565" y="2506980"/>
              <a:chExt cx="1012825" cy="1413510"/>
            </a:xfrm>
          </p:grpSpPr>
          <p:sp>
            <p:nvSpPr>
              <p:cNvPr id="4" name="圆 1"/>
              <p:cNvSpPr>
                <a:spLocks noChangeArrowheads="1"/>
              </p:cNvSpPr>
              <p:nvPr/>
            </p:nvSpPr>
            <p:spPr bwMode="auto">
              <a:xfrm>
                <a:off x="10418252" y="3726815"/>
                <a:ext cx="17145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595B81"/>
                  </a:solidFill>
                  <a:effectLst/>
                  <a:uLnTx/>
                  <a:uFillTx/>
                  <a:latin typeface="+mn-lt"/>
                  <a:ea typeface="+mn-ea"/>
                  <a:cs typeface="+mn-ea"/>
                  <a:sym typeface="+mn-lt"/>
                </a:endParaRPr>
              </a:p>
            </p:txBody>
          </p:sp>
          <p:sp>
            <p:nvSpPr>
              <p:cNvPr id="5" name="圆 2"/>
              <p:cNvSpPr>
                <a:spLocks noChangeArrowheads="1"/>
              </p:cNvSpPr>
              <p:nvPr/>
            </p:nvSpPr>
            <p:spPr bwMode="auto">
              <a:xfrm>
                <a:off x="9997565" y="2506980"/>
                <a:ext cx="1012825" cy="1014095"/>
              </a:xfrm>
              <a:prstGeom prst="ellipse">
                <a:avLst/>
              </a:prstGeom>
              <a:solidFill>
                <a:srgbClr val="DFA17B"/>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rPr>
                  <a:t>5</a:t>
                </a:r>
                <a:endParaRPr kumimoji="0" lang="zh-CN" altLang="zh-CN" sz="2800" b="0" i="0" u="none" strike="noStrike" kern="0" cap="none" spc="0" normalizeH="0" baseline="0" noProof="0" dirty="0">
                  <a:ln>
                    <a:noFill/>
                  </a:ln>
                  <a:solidFill>
                    <a:srgbClr val="FCFCFC"/>
                  </a:solidFill>
                  <a:effectLst/>
                  <a:uLnTx/>
                  <a:uFillTx/>
                  <a:latin typeface="+mn-lt"/>
                  <a:ea typeface="+mn-ea"/>
                  <a:cs typeface="+mn-ea"/>
                  <a:sym typeface="+mn-lt"/>
                </a:endParaRPr>
              </a:p>
            </p:txBody>
          </p:sp>
        </p:grpSp>
        <p:grpSp>
          <p:nvGrpSpPr>
            <p:cNvPr id="9" name="组合 8"/>
            <p:cNvGrpSpPr/>
            <p:nvPr/>
          </p:nvGrpSpPr>
          <p:grpSpPr>
            <a:xfrm>
              <a:off x="5589589" y="2520950"/>
              <a:ext cx="1012825" cy="1413510"/>
              <a:chOff x="5752136" y="2520950"/>
              <a:chExt cx="1012825" cy="1413510"/>
            </a:xfrm>
          </p:grpSpPr>
          <p:sp>
            <p:nvSpPr>
              <p:cNvPr id="10" name="圆 3"/>
              <p:cNvSpPr>
                <a:spLocks noChangeArrowheads="1"/>
              </p:cNvSpPr>
              <p:nvPr/>
            </p:nvSpPr>
            <p:spPr bwMode="auto">
              <a:xfrm>
                <a:off x="6172823" y="3740785"/>
                <a:ext cx="17145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595B81"/>
                  </a:solidFill>
                  <a:effectLst/>
                  <a:uLnTx/>
                  <a:uFillTx/>
                  <a:latin typeface="+mn-lt"/>
                  <a:ea typeface="+mn-ea"/>
                  <a:cs typeface="+mn-ea"/>
                  <a:sym typeface="+mn-lt"/>
                </a:endParaRPr>
              </a:p>
            </p:txBody>
          </p:sp>
          <p:sp>
            <p:nvSpPr>
              <p:cNvPr id="11" name="圆 4"/>
              <p:cNvSpPr>
                <a:spLocks noChangeArrowheads="1"/>
              </p:cNvSpPr>
              <p:nvPr/>
            </p:nvSpPr>
            <p:spPr bwMode="auto">
              <a:xfrm>
                <a:off x="5752136" y="2520950"/>
                <a:ext cx="1012825" cy="1014095"/>
              </a:xfrm>
              <a:prstGeom prst="ellipse">
                <a:avLst/>
              </a:prstGeom>
              <a:solidFill>
                <a:srgbClr val="DFA17B"/>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rPr>
                  <a:t>3</a:t>
                </a:r>
                <a:endParaRPr kumimoji="0" lang="zh-CN" altLang="zh-CN" sz="2800" b="0" i="0" u="none" strike="noStrike" kern="0" cap="none" spc="0" normalizeH="0" baseline="0" noProof="0" dirty="0">
                  <a:ln>
                    <a:noFill/>
                  </a:ln>
                  <a:solidFill>
                    <a:srgbClr val="FCFCFC"/>
                  </a:solidFill>
                  <a:effectLst/>
                  <a:uLnTx/>
                  <a:uFillTx/>
                  <a:latin typeface="+mn-lt"/>
                  <a:ea typeface="+mn-ea"/>
                  <a:cs typeface="+mn-ea"/>
                  <a:sym typeface="+mn-lt"/>
                </a:endParaRPr>
              </a:p>
            </p:txBody>
          </p:sp>
        </p:grpSp>
        <p:grpSp>
          <p:nvGrpSpPr>
            <p:cNvPr id="15" name="组合 14"/>
            <p:cNvGrpSpPr/>
            <p:nvPr/>
          </p:nvGrpSpPr>
          <p:grpSpPr>
            <a:xfrm>
              <a:off x="1431245" y="2479040"/>
              <a:ext cx="1012825" cy="1412875"/>
              <a:chOff x="1506707" y="2479040"/>
              <a:chExt cx="1012825" cy="1412875"/>
            </a:xfrm>
          </p:grpSpPr>
          <p:sp>
            <p:nvSpPr>
              <p:cNvPr id="16" name="圆 5"/>
              <p:cNvSpPr>
                <a:spLocks noChangeArrowheads="1"/>
              </p:cNvSpPr>
              <p:nvPr/>
            </p:nvSpPr>
            <p:spPr bwMode="auto">
              <a:xfrm>
                <a:off x="1926759" y="3698240"/>
                <a:ext cx="17272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595B81"/>
                  </a:solidFill>
                  <a:effectLst/>
                  <a:uLnTx/>
                  <a:uFillTx/>
                  <a:latin typeface="+mn-lt"/>
                  <a:ea typeface="+mn-ea"/>
                  <a:cs typeface="+mn-ea"/>
                  <a:sym typeface="+mn-lt"/>
                </a:endParaRPr>
              </a:p>
            </p:txBody>
          </p:sp>
          <p:sp>
            <p:nvSpPr>
              <p:cNvPr id="17" name="圆 6"/>
              <p:cNvSpPr>
                <a:spLocks noChangeArrowheads="1"/>
              </p:cNvSpPr>
              <p:nvPr/>
            </p:nvSpPr>
            <p:spPr bwMode="auto">
              <a:xfrm>
                <a:off x="1506707" y="2479040"/>
                <a:ext cx="1012825" cy="1012825"/>
              </a:xfrm>
              <a:prstGeom prst="ellipse">
                <a:avLst/>
              </a:prstGeom>
              <a:solidFill>
                <a:srgbClr val="DFA17B"/>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rPr>
                  <a:t>1</a:t>
                </a:r>
                <a:endParaRPr kumimoji="0" lang="zh-CN" altLang="zh-CN" sz="2800" b="0" i="0" u="none" strike="noStrike" kern="0" cap="none" spc="0" normalizeH="0" baseline="0" noProof="0" dirty="0">
                  <a:ln>
                    <a:noFill/>
                  </a:ln>
                  <a:solidFill>
                    <a:srgbClr val="FCFCFC"/>
                  </a:solidFill>
                  <a:effectLst/>
                  <a:uLnTx/>
                  <a:uFillTx/>
                  <a:latin typeface="+mn-lt"/>
                  <a:ea typeface="+mn-ea"/>
                  <a:cs typeface="+mn-ea"/>
                  <a:sym typeface="+mn-lt"/>
                </a:endParaRPr>
              </a:p>
            </p:txBody>
          </p:sp>
        </p:grpSp>
        <p:grpSp>
          <p:nvGrpSpPr>
            <p:cNvPr id="21" name="组合 20"/>
            <p:cNvGrpSpPr/>
            <p:nvPr/>
          </p:nvGrpSpPr>
          <p:grpSpPr>
            <a:xfrm>
              <a:off x="3510417" y="3725545"/>
              <a:ext cx="1012825" cy="1343025"/>
              <a:chOff x="3647566" y="3725545"/>
              <a:chExt cx="1012825" cy="1343025"/>
            </a:xfrm>
          </p:grpSpPr>
          <p:sp>
            <p:nvSpPr>
              <p:cNvPr id="22" name="圆 7"/>
              <p:cNvSpPr>
                <a:spLocks noChangeArrowheads="1"/>
              </p:cNvSpPr>
              <p:nvPr/>
            </p:nvSpPr>
            <p:spPr bwMode="auto">
              <a:xfrm>
                <a:off x="4068253" y="3725545"/>
                <a:ext cx="17145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595B81"/>
                  </a:solidFill>
                  <a:effectLst/>
                  <a:uLnTx/>
                  <a:uFillTx/>
                  <a:latin typeface="+mn-lt"/>
                  <a:ea typeface="+mn-ea"/>
                  <a:cs typeface="+mn-ea"/>
                  <a:sym typeface="+mn-lt"/>
                </a:endParaRPr>
              </a:p>
            </p:txBody>
          </p:sp>
          <p:sp>
            <p:nvSpPr>
              <p:cNvPr id="23" name="圆 8"/>
              <p:cNvSpPr>
                <a:spLocks noChangeArrowheads="1"/>
              </p:cNvSpPr>
              <p:nvPr/>
            </p:nvSpPr>
            <p:spPr bwMode="auto">
              <a:xfrm>
                <a:off x="3647566" y="4055745"/>
                <a:ext cx="1012825" cy="101282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rPr>
                  <a:t>2</a:t>
                </a:r>
                <a:endParaRPr kumimoji="0" lang="zh-CN" altLang="zh-CN" sz="2800" b="0" i="0" u="none" strike="noStrike" kern="0" cap="none" spc="0" normalizeH="0" baseline="0" noProof="0" dirty="0">
                  <a:ln>
                    <a:noFill/>
                  </a:ln>
                  <a:solidFill>
                    <a:srgbClr val="FCFCFC"/>
                  </a:solidFill>
                  <a:effectLst/>
                  <a:uLnTx/>
                  <a:uFillTx/>
                  <a:latin typeface="+mn-lt"/>
                  <a:ea typeface="+mn-ea"/>
                  <a:cs typeface="+mn-ea"/>
                  <a:sym typeface="+mn-lt"/>
                </a:endParaRPr>
              </a:p>
            </p:txBody>
          </p:sp>
        </p:grpSp>
        <p:grpSp>
          <p:nvGrpSpPr>
            <p:cNvPr id="27" name="组合 26"/>
            <p:cNvGrpSpPr/>
            <p:nvPr/>
          </p:nvGrpSpPr>
          <p:grpSpPr>
            <a:xfrm>
              <a:off x="7668761" y="3726180"/>
              <a:ext cx="1012825" cy="1343025"/>
              <a:chOff x="7530136" y="3726180"/>
              <a:chExt cx="1012825" cy="1343025"/>
            </a:xfrm>
          </p:grpSpPr>
          <p:sp>
            <p:nvSpPr>
              <p:cNvPr id="28" name="圆 8"/>
              <p:cNvSpPr>
                <a:spLocks noChangeArrowheads="1"/>
              </p:cNvSpPr>
              <p:nvPr/>
            </p:nvSpPr>
            <p:spPr bwMode="auto">
              <a:xfrm>
                <a:off x="7950188" y="3726180"/>
                <a:ext cx="17272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595B81"/>
                  </a:solidFill>
                  <a:effectLst/>
                  <a:uLnTx/>
                  <a:uFillTx/>
                  <a:latin typeface="+mn-lt"/>
                  <a:ea typeface="+mn-ea"/>
                  <a:cs typeface="+mn-ea"/>
                  <a:sym typeface="+mn-lt"/>
                </a:endParaRPr>
              </a:p>
            </p:txBody>
          </p:sp>
          <p:sp>
            <p:nvSpPr>
              <p:cNvPr id="29" name="圆 9"/>
              <p:cNvSpPr>
                <a:spLocks noChangeArrowheads="1"/>
              </p:cNvSpPr>
              <p:nvPr/>
            </p:nvSpPr>
            <p:spPr bwMode="auto">
              <a:xfrm>
                <a:off x="7530136" y="4056380"/>
                <a:ext cx="1012825" cy="101282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rPr>
                  <a:t>4</a:t>
                </a:r>
                <a:endParaRPr kumimoji="0" lang="zh-CN" altLang="zh-CN" sz="2800" b="0" i="0" u="none" strike="noStrike" kern="0" cap="none" spc="0" normalizeH="0" baseline="0" noProof="0" dirty="0">
                  <a:ln>
                    <a:noFill/>
                  </a:ln>
                  <a:solidFill>
                    <a:srgbClr val="FCFCFC"/>
                  </a:solidFill>
                  <a:effectLst/>
                  <a:uLnTx/>
                  <a:uFillTx/>
                  <a:latin typeface="+mn-lt"/>
                  <a:ea typeface="+mn-ea"/>
                  <a:cs typeface="+mn-ea"/>
                  <a:sym typeface="+mn-lt"/>
                </a:endParaRPr>
              </a:p>
            </p:txBody>
          </p:sp>
        </p:grpSp>
      </p:grpSp>
      <p:grpSp>
        <p:nvGrpSpPr>
          <p:cNvPr id="37" name="组合 36"/>
          <p:cNvGrpSpPr/>
          <p:nvPr/>
        </p:nvGrpSpPr>
        <p:grpSpPr>
          <a:xfrm>
            <a:off x="2425700" y="2110787"/>
            <a:ext cx="5655945" cy="1343613"/>
            <a:chOff x="695325" y="2506980"/>
            <a:chExt cx="10801350" cy="2562225"/>
          </a:xfrm>
        </p:grpSpPr>
        <p:cxnSp>
          <p:nvCxnSpPr>
            <p:cNvPr id="38" name="直线"/>
            <p:cNvCxnSpPr>
              <a:cxnSpLocks noChangeShapeType="1"/>
            </p:cNvCxnSpPr>
            <p:nvPr/>
          </p:nvCxnSpPr>
          <p:spPr bwMode="auto">
            <a:xfrm>
              <a:off x="695325" y="3870133"/>
              <a:ext cx="10801350" cy="1270"/>
            </a:xfrm>
            <a:prstGeom prst="line">
              <a:avLst/>
            </a:prstGeom>
            <a:noFill/>
            <a:ln w="19050">
              <a:solidFill>
                <a:srgbClr val="595B81"/>
              </a:solidFill>
              <a:miter lim="800000"/>
            </a:ln>
            <a:extLst>
              <a:ext uri="{909E8E84-426E-40DD-AFC4-6F175D3DCCD1}">
                <a14:hiddenFill xmlns:a14="http://schemas.microsoft.com/office/drawing/2010/main">
                  <a:noFill/>
                </a14:hiddenFill>
              </a:ext>
            </a:extLst>
          </p:spPr>
        </p:cxnSp>
        <p:grpSp>
          <p:nvGrpSpPr>
            <p:cNvPr id="39" name="组合 38"/>
            <p:cNvGrpSpPr/>
            <p:nvPr/>
          </p:nvGrpSpPr>
          <p:grpSpPr>
            <a:xfrm>
              <a:off x="9747932" y="2506980"/>
              <a:ext cx="1012825" cy="1413510"/>
              <a:chOff x="9997565" y="2506980"/>
              <a:chExt cx="1012825" cy="1413510"/>
            </a:xfrm>
          </p:grpSpPr>
          <p:sp>
            <p:nvSpPr>
              <p:cNvPr id="40" name="圆 1"/>
              <p:cNvSpPr>
                <a:spLocks noChangeArrowheads="1"/>
              </p:cNvSpPr>
              <p:nvPr/>
            </p:nvSpPr>
            <p:spPr bwMode="auto">
              <a:xfrm>
                <a:off x="10418252" y="3726815"/>
                <a:ext cx="17145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595B81"/>
                  </a:solidFill>
                  <a:effectLst/>
                  <a:uLnTx/>
                  <a:uFillTx/>
                  <a:latin typeface="+mn-lt"/>
                  <a:ea typeface="+mn-ea"/>
                  <a:cs typeface="+mn-ea"/>
                  <a:sym typeface="+mn-lt"/>
                </a:endParaRPr>
              </a:p>
            </p:txBody>
          </p:sp>
          <p:sp>
            <p:nvSpPr>
              <p:cNvPr id="41" name="圆 2"/>
              <p:cNvSpPr>
                <a:spLocks noChangeArrowheads="1"/>
              </p:cNvSpPr>
              <p:nvPr/>
            </p:nvSpPr>
            <p:spPr bwMode="auto">
              <a:xfrm>
                <a:off x="9997565" y="2506980"/>
                <a:ext cx="1012825" cy="1014095"/>
              </a:xfrm>
              <a:prstGeom prst="ellipse">
                <a:avLst/>
              </a:prstGeom>
              <a:solidFill>
                <a:srgbClr val="DFA17B"/>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rPr>
                  <a:t>7</a:t>
                </a:r>
                <a:endPar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endParaRPr>
              </a:p>
            </p:txBody>
          </p:sp>
        </p:grpSp>
        <p:sp>
          <p:nvSpPr>
            <p:cNvPr id="44" name="圆 4"/>
            <p:cNvSpPr>
              <a:spLocks noChangeArrowheads="1"/>
            </p:cNvSpPr>
            <p:nvPr/>
          </p:nvSpPr>
          <p:spPr bwMode="auto">
            <a:xfrm>
              <a:off x="5589589" y="2520950"/>
              <a:ext cx="1012825" cy="1014095"/>
            </a:xfrm>
            <a:prstGeom prst="ellipse">
              <a:avLst/>
            </a:prstGeom>
            <a:solidFill>
              <a:srgbClr val="DFA17B"/>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rPr>
                <a:t>5</a:t>
              </a:r>
              <a:endPar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endParaRPr>
            </a:p>
          </p:txBody>
        </p:sp>
        <p:grpSp>
          <p:nvGrpSpPr>
            <p:cNvPr id="51" name="组合 50"/>
            <p:cNvGrpSpPr/>
            <p:nvPr/>
          </p:nvGrpSpPr>
          <p:grpSpPr>
            <a:xfrm>
              <a:off x="7668761" y="3726180"/>
              <a:ext cx="1012825" cy="1343025"/>
              <a:chOff x="7530136" y="3726180"/>
              <a:chExt cx="1012825" cy="1343025"/>
            </a:xfrm>
          </p:grpSpPr>
          <p:sp>
            <p:nvSpPr>
              <p:cNvPr id="52" name="圆 8"/>
              <p:cNvSpPr>
                <a:spLocks noChangeArrowheads="1"/>
              </p:cNvSpPr>
              <p:nvPr/>
            </p:nvSpPr>
            <p:spPr bwMode="auto">
              <a:xfrm>
                <a:off x="7950188" y="3726180"/>
                <a:ext cx="17272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595B81"/>
                  </a:solidFill>
                  <a:effectLst/>
                  <a:uLnTx/>
                  <a:uFillTx/>
                  <a:latin typeface="+mn-lt"/>
                  <a:ea typeface="+mn-ea"/>
                  <a:cs typeface="+mn-ea"/>
                  <a:sym typeface="+mn-lt"/>
                </a:endParaRPr>
              </a:p>
            </p:txBody>
          </p:sp>
          <p:sp>
            <p:nvSpPr>
              <p:cNvPr id="53" name="圆 9"/>
              <p:cNvSpPr>
                <a:spLocks noChangeArrowheads="1"/>
              </p:cNvSpPr>
              <p:nvPr/>
            </p:nvSpPr>
            <p:spPr bwMode="auto">
              <a:xfrm>
                <a:off x="7530136" y="4056380"/>
                <a:ext cx="1012825" cy="101282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rPr>
                  <a:t>6</a:t>
                </a:r>
                <a:endParaRPr kumimoji="0" lang="en-US" altLang="zh-CN" sz="2800" b="0" i="0" u="none" strike="noStrike" kern="0" cap="none" spc="0" normalizeH="0" baseline="0" noProof="0" dirty="0">
                  <a:ln>
                    <a:noFill/>
                  </a:ln>
                  <a:solidFill>
                    <a:srgbClr val="FCFCFC"/>
                  </a:solidFill>
                  <a:effectLst/>
                  <a:uLnTx/>
                  <a:uFillTx/>
                  <a:latin typeface="+mn-lt"/>
                  <a:ea typeface="+mn-ea"/>
                  <a:cs typeface="+mn-ea"/>
                  <a:sym typeface="+mn-lt"/>
                </a:endParaRPr>
              </a:p>
            </p:txBody>
          </p:sp>
        </p:grpSp>
      </p:grpSp>
      <p:sp>
        <p:nvSpPr>
          <p:cNvPr id="66" name="文本框 65"/>
          <p:cNvSpPr txBox="1"/>
          <p:nvPr/>
        </p:nvSpPr>
        <p:spPr>
          <a:xfrm>
            <a:off x="709295" y="3454400"/>
            <a:ext cx="859155" cy="1128395"/>
          </a:xfrm>
          <a:prstGeom prst="rect">
            <a:avLst/>
          </a:prstGeom>
          <a:noFill/>
        </p:spPr>
        <p:txBody>
          <a:bodyPr wrap="square" rtlCol="0">
            <a:noAutofit/>
          </a:bodyPr>
          <a:p>
            <a:endParaRPr lang="zh-CN" altLang="en-US"/>
          </a:p>
        </p:txBody>
      </p:sp>
      <p:sp>
        <p:nvSpPr>
          <p:cNvPr id="67" name="文本框 66"/>
          <p:cNvSpPr txBox="1"/>
          <p:nvPr/>
        </p:nvSpPr>
        <p:spPr>
          <a:xfrm>
            <a:off x="709295" y="3154680"/>
            <a:ext cx="919480" cy="1428115"/>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rPr>
              <a:t>数字病理学与人工智能</a:t>
            </a:r>
            <a:endParaRPr lang="zh-CN" altLang="en-US" sz="1400">
              <a:latin typeface="华文中宋" panose="02010600040101010101" charset="-122"/>
              <a:ea typeface="华文中宋" panose="02010600040101010101" charset="-122"/>
            </a:endParaRPr>
          </a:p>
        </p:txBody>
      </p:sp>
      <p:sp>
        <p:nvSpPr>
          <p:cNvPr id="68" name="文本框 67"/>
          <p:cNvSpPr txBox="1"/>
          <p:nvPr/>
        </p:nvSpPr>
        <p:spPr>
          <a:xfrm>
            <a:off x="1628140" y="1718945"/>
            <a:ext cx="1341120" cy="882015"/>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rPr>
              <a:t>深度学习在病理图像分析应用中的主要方法</a:t>
            </a:r>
            <a:endParaRPr lang="zh-CN" altLang="en-US" sz="1400">
              <a:latin typeface="华文中宋" panose="02010600040101010101" charset="-122"/>
              <a:ea typeface="华文中宋" panose="02010600040101010101" charset="-122"/>
            </a:endParaRPr>
          </a:p>
        </p:txBody>
      </p:sp>
      <p:sp>
        <p:nvSpPr>
          <p:cNvPr id="69" name="文本框 68"/>
          <p:cNvSpPr txBox="1"/>
          <p:nvPr/>
        </p:nvSpPr>
        <p:spPr>
          <a:xfrm>
            <a:off x="2447290" y="3011170"/>
            <a:ext cx="1437640" cy="1506855"/>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rPr>
              <a:t>人工智能在数字化病理图像分析中的主要工作流程</a:t>
            </a:r>
            <a:endParaRPr lang="zh-CN" altLang="en-US" sz="1400">
              <a:latin typeface="华文中宋" panose="02010600040101010101" charset="-122"/>
              <a:ea typeface="华文中宋" panose="02010600040101010101" charset="-122"/>
            </a:endParaRPr>
          </a:p>
        </p:txBody>
      </p:sp>
      <p:sp>
        <p:nvSpPr>
          <p:cNvPr id="71" name="文本框 70"/>
          <p:cNvSpPr txBox="1"/>
          <p:nvPr/>
        </p:nvSpPr>
        <p:spPr>
          <a:xfrm>
            <a:off x="3629660" y="1728470"/>
            <a:ext cx="1482090" cy="973455"/>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rPr>
              <a:t>基于人工智能的数字病理学在结直肠癌中的应用</a:t>
            </a:r>
            <a:endParaRPr lang="zh-CN" altLang="en-US" sz="1400">
              <a:latin typeface="华文中宋" panose="02010600040101010101" charset="-122"/>
              <a:ea typeface="华文中宋" panose="02010600040101010101" charset="-122"/>
            </a:endParaRPr>
          </a:p>
        </p:txBody>
      </p:sp>
      <p:sp>
        <p:nvSpPr>
          <p:cNvPr id="72" name="文本框 71"/>
          <p:cNvSpPr txBox="1"/>
          <p:nvPr/>
        </p:nvSpPr>
        <p:spPr>
          <a:xfrm>
            <a:off x="4608195" y="3154045"/>
            <a:ext cx="1354455" cy="2734310"/>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rPr>
              <a:t>基于人工智能的组学大数据整合分析及潜在价值</a:t>
            </a:r>
            <a:endParaRPr lang="zh-CN" altLang="en-US" sz="1400">
              <a:latin typeface="华文中宋" panose="02010600040101010101" charset="-122"/>
              <a:ea typeface="华文中宋" panose="02010600040101010101" charset="-122"/>
            </a:endParaRPr>
          </a:p>
        </p:txBody>
      </p:sp>
      <p:sp>
        <p:nvSpPr>
          <p:cNvPr id="73" name="文本框 72"/>
          <p:cNvSpPr txBox="1"/>
          <p:nvPr/>
        </p:nvSpPr>
        <p:spPr>
          <a:xfrm>
            <a:off x="5629275" y="1603375"/>
            <a:ext cx="1404620" cy="1075690"/>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rPr>
              <a:t>人工智能在结直肠癌病理图像分析中的局限性</a:t>
            </a:r>
            <a:endParaRPr lang="zh-CN" altLang="en-US" sz="1400">
              <a:latin typeface="华文中宋" panose="02010600040101010101" charset="-122"/>
              <a:ea typeface="华文中宋" panose="02010600040101010101" charset="-122"/>
            </a:endParaRPr>
          </a:p>
        </p:txBody>
      </p:sp>
      <p:sp>
        <p:nvSpPr>
          <p:cNvPr id="74" name="文本框 73"/>
          <p:cNvSpPr txBox="1"/>
          <p:nvPr/>
        </p:nvSpPr>
        <p:spPr>
          <a:xfrm>
            <a:off x="6839585" y="3051175"/>
            <a:ext cx="4625975" cy="600710"/>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rPr>
              <a:t>小结与展望</a:t>
            </a:r>
            <a:endParaRPr lang="zh-CN" altLang="en-US" sz="1400">
              <a:latin typeface="华文中宋" panose="02010600040101010101" charset="-122"/>
              <a:ea typeface="华文中宋" panose="02010600040101010101" charset="-122"/>
            </a:endParaRPr>
          </a:p>
        </p:txBody>
      </p:sp>
      <p:sp>
        <p:nvSpPr>
          <p:cNvPr id="75" name="文本框 74"/>
          <p:cNvSpPr txBox="1"/>
          <p:nvPr/>
        </p:nvSpPr>
        <p:spPr>
          <a:xfrm>
            <a:off x="417830" y="570230"/>
            <a:ext cx="5210810" cy="398780"/>
          </a:xfrm>
          <a:prstGeom prst="rect">
            <a:avLst/>
          </a:prstGeom>
          <a:noFill/>
        </p:spPr>
        <p:txBody>
          <a:bodyPr wrap="square" rtlCol="0">
            <a:spAutoFit/>
          </a:bodyPr>
          <a:p>
            <a:r>
              <a:rPr lang="zh-CN" altLang="en-US" sz="2000">
                <a:latin typeface="+mj-ea"/>
                <a:ea typeface="+mj-ea"/>
                <a:cs typeface="+mj-ea"/>
              </a:rPr>
              <a:t>二</a:t>
            </a:r>
            <a:r>
              <a:rPr lang="en-US" altLang="zh-CN" sz="2000">
                <a:latin typeface="+mj-ea"/>
                <a:ea typeface="+mj-ea"/>
                <a:cs typeface="+mj-ea"/>
              </a:rPr>
              <a:t>.</a:t>
            </a:r>
            <a:r>
              <a:rPr lang="zh-CN" altLang="en-US" sz="2000">
                <a:latin typeface="+mj-ea"/>
                <a:ea typeface="+mj-ea"/>
                <a:cs typeface="+mj-ea"/>
              </a:rPr>
              <a:t>论文结构：总结</a:t>
            </a:r>
            <a:r>
              <a:rPr lang="en-US" altLang="zh-CN" sz="2000">
                <a:latin typeface="+mj-ea"/>
                <a:ea typeface="+mj-ea"/>
                <a:cs typeface="+mj-ea"/>
              </a:rPr>
              <a:t>——</a:t>
            </a:r>
            <a:r>
              <a:rPr lang="zh-CN" altLang="en-US" sz="2000">
                <a:latin typeface="+mj-ea"/>
                <a:ea typeface="+mj-ea"/>
                <a:cs typeface="+mj-ea"/>
              </a:rPr>
              <a:t>各自论述</a:t>
            </a:r>
            <a:r>
              <a:rPr lang="en-US" altLang="zh-CN" sz="2000">
                <a:latin typeface="+mj-ea"/>
                <a:ea typeface="+mj-ea"/>
                <a:cs typeface="+mj-ea"/>
              </a:rPr>
              <a:t>——</a:t>
            </a:r>
            <a:r>
              <a:rPr lang="zh-CN" altLang="en-US" sz="2000">
                <a:latin typeface="+mj-ea"/>
                <a:ea typeface="+mj-ea"/>
                <a:cs typeface="+mj-ea"/>
              </a:rPr>
              <a:t>总结</a:t>
            </a:r>
            <a:endParaRPr lang="zh-CN" altLang="en-US" sz="2000">
              <a:latin typeface="+mj-ea"/>
              <a:ea typeface="+mj-ea"/>
              <a:cs typeface="+mj-ea"/>
            </a:endParaRPr>
          </a:p>
        </p:txBody>
      </p:sp>
      <p:sp>
        <p:nvSpPr>
          <p:cNvPr id="76" name="文本框 75"/>
          <p:cNvSpPr txBox="1"/>
          <p:nvPr/>
        </p:nvSpPr>
        <p:spPr>
          <a:xfrm>
            <a:off x="417195" y="4290695"/>
            <a:ext cx="4417060" cy="672465"/>
          </a:xfrm>
          <a:prstGeom prst="rect">
            <a:avLst/>
          </a:prstGeom>
          <a:noFill/>
        </p:spPr>
        <p:txBody>
          <a:bodyPr wrap="square" rtlCol="0">
            <a:noAutofit/>
          </a:bodyPr>
          <a:p>
            <a:r>
              <a:rPr lang="zh-CN" altLang="en-US"/>
              <a:t>三</a:t>
            </a:r>
            <a:r>
              <a:rPr lang="en-US" altLang="zh-CN"/>
              <a:t>.</a:t>
            </a:r>
            <a:r>
              <a:rPr lang="zh-CN" altLang="en-US"/>
              <a:t>主要方法：分类</a:t>
            </a:r>
            <a:r>
              <a:rPr lang="zh-CN" altLang="en-US"/>
              <a:t>总结</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4380,&quot;width&quot;:12828}"/>
</p:tagLst>
</file>

<file path=ppt/tags/tag2.xml><?xml version="1.0" encoding="utf-8"?>
<p:tagLst xmlns:p="http://schemas.openxmlformats.org/presentationml/2006/main">
  <p:tag name="KSO_WPP_MARK_KEY" val="e8977e1a-29ac-4033-b0bf-7c173f8d7afe"/>
  <p:tag name="COMMONDATA" val="eyJjb3VudCI6MiwiaGRpZCI6IjQ4NTA1YjQ1NGVhMTI2ODk0NDBkNzhlOGEyMGU1ODIxIiwidXNlckNvdW50Ijoy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5t2en1w">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3383</Words>
  <Application>WPS 演示</Application>
  <PresentationFormat>宽屏</PresentationFormat>
  <Paragraphs>183</Paragraphs>
  <Slides>18</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18</vt:i4>
      </vt:variant>
    </vt:vector>
  </HeadingPairs>
  <TitlesOfParts>
    <vt:vector size="39" baseType="lpstr">
      <vt:lpstr>Arial</vt:lpstr>
      <vt:lpstr>宋体</vt:lpstr>
      <vt:lpstr>Wingdings</vt:lpstr>
      <vt:lpstr>Calibri Light</vt:lpstr>
      <vt:lpstr>微软雅黑</vt:lpstr>
      <vt:lpstr>Century Gothic</vt:lpstr>
      <vt:lpstr>Arial Unicode MS</vt:lpstr>
      <vt:lpstr>Calibri</vt:lpstr>
      <vt:lpstr>华文行楷</vt:lpstr>
      <vt:lpstr>华文新魏</vt:lpstr>
      <vt:lpstr>华文细黑</vt:lpstr>
      <vt:lpstr>华文中宋</vt:lpstr>
      <vt:lpstr>仿宋</vt:lpstr>
      <vt:lpstr>华文仿宋</vt:lpstr>
      <vt:lpstr>华文宋体</vt:lpstr>
      <vt:lpstr>华文彩云</vt:lpstr>
      <vt:lpstr>华文琥珀</vt:lpstr>
      <vt:lpstr>方正楷体_GBK</vt:lpstr>
      <vt:lpstr>FZZhengHeiS-DB-GB</vt:lpstr>
      <vt:lpstr>Wide Latin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Sheng xia</dc:creator>
  <cp:lastModifiedBy>LYX</cp:lastModifiedBy>
  <cp:revision>30</cp:revision>
  <dcterms:created xsi:type="dcterms:W3CDTF">2020-11-23T07:31:00Z</dcterms:created>
  <dcterms:modified xsi:type="dcterms:W3CDTF">2023-03-16T14:44:52Z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KSOTemplateUUID">
    <vt:lpwstr>v1.0_mb_byqMphhBQ2KAfX6KdDtk5Q==</vt:lpwstr>
  </property>
  <property fmtid="{D5CDD505-2E9C-101B-9397-08002B2CF9AE}" pid="4" name="ICV">
    <vt:lpwstr>1077ED70BE974088A9F90243F41F60D9</vt:lpwstr>
  </property>
</Properties>
</file>